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96" r:id="rId27"/>
    <p:sldId id="284" r:id="rId28"/>
    <p:sldId id="297" r:id="rId29"/>
    <p:sldId id="299" r:id="rId30"/>
    <p:sldId id="298" r:id="rId31"/>
    <p:sldId id="300" r:id="rId32"/>
    <p:sldId id="285" r:id="rId33"/>
    <p:sldId id="286" r:id="rId34"/>
    <p:sldId id="287" r:id="rId35"/>
    <p:sldId id="288" r:id="rId36"/>
    <p:sldId id="289" r:id="rId37"/>
    <p:sldId id="290" r:id="rId38"/>
    <p:sldId id="291" r:id="rId39"/>
    <p:sldId id="292" r:id="rId40"/>
    <p:sldId id="308" r:id="rId41"/>
    <p:sldId id="307" r:id="rId42"/>
    <p:sldId id="309" r:id="rId43"/>
    <p:sldId id="310" r:id="rId44"/>
    <p:sldId id="311" r:id="rId45"/>
    <p:sldId id="312" r:id="rId46"/>
    <p:sldId id="313" r:id="rId47"/>
    <p:sldId id="304" r:id="rId48"/>
    <p:sldId id="305" r:id="rId49"/>
    <p:sldId id="306" r:id="rId50"/>
    <p:sldId id="294" r:id="rId51"/>
    <p:sldId id="303" r:id="rId52"/>
    <p:sldId id="302" r:id="rId53"/>
    <p:sldId id="295" r:id="rId54"/>
    <p:sldId id="3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5" autoAdjust="0"/>
    <p:restoredTop sz="92731" autoAdjust="0"/>
  </p:normalViewPr>
  <p:slideViewPr>
    <p:cSldViewPr snapToGrid="0">
      <p:cViewPr varScale="1">
        <p:scale>
          <a:sx n="64" d="100"/>
          <a:sy n="64" d="100"/>
        </p:scale>
        <p:origin x="102"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8043-3576-479E-9F86-7686FBB3BB6F}"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F253F-E960-4175-BBCD-A3EBF5BAB946}" type="slidenum">
              <a:rPr lang="en-US" smtClean="0"/>
              <a:t>‹#›</a:t>
            </a:fld>
            <a:endParaRPr lang="en-US"/>
          </a:p>
        </p:txBody>
      </p:sp>
    </p:spTree>
    <p:extLst>
      <p:ext uri="{BB962C8B-B14F-4D97-AF65-F5344CB8AC3E}">
        <p14:creationId xmlns:p14="http://schemas.microsoft.com/office/powerpoint/2010/main" val="107279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a:t>
            </a:r>
          </a:p>
          <a:p>
            <a:r>
              <a:rPr lang="en-US" dirty="0"/>
              <a:t>Trapper Keeper App</a:t>
            </a:r>
          </a:p>
        </p:txBody>
      </p:sp>
      <p:sp>
        <p:nvSpPr>
          <p:cNvPr id="4" name="Slide Number Placeholder 3"/>
          <p:cNvSpPr>
            <a:spLocks noGrp="1"/>
          </p:cNvSpPr>
          <p:nvPr>
            <p:ph type="sldNum" sz="quarter" idx="5"/>
          </p:nvPr>
        </p:nvSpPr>
        <p:spPr/>
        <p:txBody>
          <a:bodyPr/>
          <a:lstStyle/>
          <a:p>
            <a:fld id="{689F253F-E960-4175-BBCD-A3EBF5BAB946}" type="slidenum">
              <a:rPr lang="en-US" smtClean="0"/>
              <a:t>1</a:t>
            </a:fld>
            <a:endParaRPr lang="en-US"/>
          </a:p>
        </p:txBody>
      </p:sp>
    </p:spTree>
    <p:extLst>
      <p:ext uri="{BB962C8B-B14F-4D97-AF65-F5344CB8AC3E}">
        <p14:creationId xmlns:p14="http://schemas.microsoft.com/office/powerpoint/2010/main" val="376799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9F253F-E960-4175-BBCD-A3EBF5BAB946}" type="slidenum">
              <a:rPr lang="en-US" smtClean="0"/>
              <a:t>53</a:t>
            </a:fld>
            <a:endParaRPr lang="en-US"/>
          </a:p>
        </p:txBody>
      </p:sp>
    </p:spTree>
    <p:extLst>
      <p:ext uri="{BB962C8B-B14F-4D97-AF65-F5344CB8AC3E}">
        <p14:creationId xmlns:p14="http://schemas.microsoft.com/office/powerpoint/2010/main" val="3065802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7/14/2020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5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7/14/2020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8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9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8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2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3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51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7/14/2020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2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7/14/2020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101216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2.tmp"/><Relationship Id="rId4" Type="http://schemas.openxmlformats.org/officeDocument/2006/relationships/image" Target="../media/image51.tmp"/></Relationships>
</file>

<file path=ppt/slides/_rels/slide5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031097F0-4109-48D9-B1FB-FA8A92827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1583" y="10"/>
            <a:ext cx="12188932" cy="6857990"/>
          </a:xfrm>
          <a:prstGeom prst="rect">
            <a:avLst/>
          </a:prstGeom>
        </p:spPr>
      </p:pic>
      <p:sp>
        <p:nvSpPr>
          <p:cNvPr id="10" name="Rectangle 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C82A109-416C-41A5-9955-2A35C6BE7B26}"/>
              </a:ext>
            </a:extLst>
          </p:cNvPr>
          <p:cNvSpPr>
            <a:spLocks noGrp="1"/>
          </p:cNvSpPr>
          <p:nvPr>
            <p:ph type="subTitle" idx="1"/>
          </p:nvPr>
        </p:nvSpPr>
        <p:spPr>
          <a:xfrm>
            <a:off x="530037" y="3549491"/>
            <a:ext cx="11212024" cy="1608196"/>
          </a:xfrm>
        </p:spPr>
        <p:txBody>
          <a:bodyPr>
            <a:normAutofit lnSpcReduction="10000"/>
          </a:bodyPr>
          <a:lstStyle/>
          <a:p>
            <a:r>
              <a:rPr lang="en-US" i="1" dirty="0"/>
              <a:t>This program is for development teams, customer service departments, delivery notification systems, or Field Fore Automation companies to create tickets and as they close those items they can mark them open, closed, under development and gives a workflow that allows the development manager to see the process for the overall project</a:t>
            </a:r>
            <a:endParaRPr lang="en-US" sz="2000" i="1" dirty="0"/>
          </a:p>
        </p:txBody>
      </p:sp>
      <p:sp>
        <p:nvSpPr>
          <p:cNvPr id="4" name="TextBox 3">
            <a:extLst>
              <a:ext uri="{FF2B5EF4-FFF2-40B4-BE49-F238E27FC236}">
                <a16:creationId xmlns:a16="http://schemas.microsoft.com/office/drawing/2014/main" id="{97EF3048-FA00-4FCE-B8A4-F9795B9BCCB6}"/>
              </a:ext>
            </a:extLst>
          </p:cNvPr>
          <p:cNvSpPr txBox="1"/>
          <p:nvPr/>
        </p:nvSpPr>
        <p:spPr>
          <a:xfrm>
            <a:off x="281170" y="-181552"/>
            <a:ext cx="12188932" cy="3016210"/>
          </a:xfrm>
          <a:prstGeom prst="rect">
            <a:avLst/>
          </a:prstGeom>
          <a:noFill/>
        </p:spPr>
        <p:txBody>
          <a:bodyPr wrap="square" rtlCol="0">
            <a:spAutoFit/>
          </a:bodyPr>
          <a:lstStyle/>
          <a:p>
            <a:pPr algn="ctr"/>
            <a:r>
              <a:rPr lang="en-US" sz="19000" b="1" dirty="0"/>
              <a:t>Trackin!T</a:t>
            </a:r>
          </a:p>
        </p:txBody>
      </p:sp>
      <p:sp>
        <p:nvSpPr>
          <p:cNvPr id="11" name="Rectangle: Diagonal Corners Snipped 10">
            <a:extLst>
              <a:ext uri="{FF2B5EF4-FFF2-40B4-BE49-F238E27FC236}">
                <a16:creationId xmlns:a16="http://schemas.microsoft.com/office/drawing/2014/main" id="{F2531E79-7218-4F80-A544-A802C7D9FE9C}"/>
              </a:ext>
            </a:extLst>
          </p:cNvPr>
          <p:cNvSpPr/>
          <p:nvPr/>
        </p:nvSpPr>
        <p:spPr>
          <a:xfrm flipV="1">
            <a:off x="49247" y="5843765"/>
            <a:ext cx="12101170" cy="933580"/>
          </a:xfrm>
          <a:prstGeom prst="snip2DiagRect">
            <a:avLst/>
          </a:prstGeom>
          <a:solidFill>
            <a:schemeClr val="tx1"/>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4F5B7AFB-3B6E-4EF1-B47A-6E3D98D29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700" y="5979516"/>
            <a:ext cx="4522754" cy="770834"/>
          </a:xfrm>
          <a:prstGeom prst="rect">
            <a:avLst/>
          </a:prstGeom>
        </p:spPr>
      </p:pic>
      <p:sp>
        <p:nvSpPr>
          <p:cNvPr id="9" name="Subtitle 2">
            <a:extLst>
              <a:ext uri="{FF2B5EF4-FFF2-40B4-BE49-F238E27FC236}">
                <a16:creationId xmlns:a16="http://schemas.microsoft.com/office/drawing/2014/main" id="{9DAC6EF5-82E2-4091-B434-F9E9459FCB49}"/>
              </a:ext>
            </a:extLst>
          </p:cNvPr>
          <p:cNvSpPr txBox="1">
            <a:spLocks/>
          </p:cNvSpPr>
          <p:nvPr/>
        </p:nvSpPr>
        <p:spPr>
          <a:xfrm>
            <a:off x="-4614" y="5944053"/>
            <a:ext cx="7529467" cy="420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dirty="0">
                <a:solidFill>
                  <a:schemeClr val="bg1"/>
                </a:solidFill>
              </a:rPr>
              <a:t>Project designed by </a:t>
            </a:r>
          </a:p>
        </p:txBody>
      </p:sp>
      <p:sp>
        <p:nvSpPr>
          <p:cNvPr id="14" name="TextBox 13">
            <a:extLst>
              <a:ext uri="{FF2B5EF4-FFF2-40B4-BE49-F238E27FC236}">
                <a16:creationId xmlns:a16="http://schemas.microsoft.com/office/drawing/2014/main" id="{20FF28B1-C6B8-4398-9B31-7DDFC482416D}"/>
              </a:ext>
            </a:extLst>
          </p:cNvPr>
          <p:cNvSpPr txBox="1"/>
          <p:nvPr/>
        </p:nvSpPr>
        <p:spPr>
          <a:xfrm>
            <a:off x="530036" y="2073172"/>
            <a:ext cx="11661963" cy="1246495"/>
          </a:xfrm>
          <a:prstGeom prst="rect">
            <a:avLst/>
          </a:prstGeom>
          <a:noFill/>
        </p:spPr>
        <p:txBody>
          <a:bodyPr wrap="square" rtlCol="0">
            <a:spAutoFit/>
          </a:bodyPr>
          <a:lstStyle/>
          <a:p>
            <a:pPr algn="ctr"/>
            <a:r>
              <a:rPr lang="en-US" sz="7500" b="1" dirty="0"/>
              <a:t>Management System</a:t>
            </a:r>
          </a:p>
        </p:txBody>
      </p:sp>
    </p:spTree>
    <p:extLst>
      <p:ext uri="{BB962C8B-B14F-4D97-AF65-F5344CB8AC3E}">
        <p14:creationId xmlns:p14="http://schemas.microsoft.com/office/powerpoint/2010/main" val="374423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2" name="Picture 1">
            <a:extLst>
              <a:ext uri="{FF2B5EF4-FFF2-40B4-BE49-F238E27FC236}">
                <a16:creationId xmlns:a16="http://schemas.microsoft.com/office/drawing/2014/main" id="{A6C4E3E5-AF29-424D-A67D-B62BC6DBAED3}"/>
              </a:ext>
            </a:extLst>
          </p:cNvPr>
          <p:cNvPicPr>
            <a:picLocks noChangeAspect="1"/>
          </p:cNvPicPr>
          <p:nvPr/>
        </p:nvPicPr>
        <p:blipFill rotWithShape="1">
          <a:blip r:embed="rId2"/>
          <a:srcRect l="36427" t="19710" r="1028" b="23479"/>
          <a:stretch/>
        </p:blipFill>
        <p:spPr>
          <a:xfrm>
            <a:off x="4294118" y="1238966"/>
            <a:ext cx="7701132" cy="447686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4821" y="190416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45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Menu Strip</a:t>
            </a:r>
          </a:p>
          <a:p>
            <a:pPr marL="285750" indent="-285750">
              <a:buFont typeface="Wingdings" panose="05000000000000000000" pitchFamily="2" charset="2"/>
              <a:buChar char="q"/>
            </a:pPr>
            <a:r>
              <a:rPr lang="en-US" dirty="0">
                <a:solidFill>
                  <a:schemeClr val="bg1"/>
                </a:solidFill>
              </a:rPr>
              <a:t>Select the </a:t>
            </a:r>
            <a:r>
              <a:rPr lang="en-US" dirty="0" err="1">
                <a:solidFill>
                  <a:schemeClr val="bg1"/>
                </a:solidFill>
              </a:rPr>
              <a:t>MenuStrip</a:t>
            </a:r>
            <a:r>
              <a:rPr lang="en-US" dirty="0">
                <a:solidFill>
                  <a:schemeClr val="bg1"/>
                </a:solidFill>
              </a:rPr>
              <a:t> from the Toolbox and drag it to the top of left of the window</a:t>
            </a:r>
          </a:p>
        </p:txBody>
      </p:sp>
      <p:pic>
        <p:nvPicPr>
          <p:cNvPr id="5" name="Picture 4" descr="A screenshot of a computer screen&#10;&#10;Description automatically generated">
            <a:extLst>
              <a:ext uri="{FF2B5EF4-FFF2-40B4-BE49-F238E27FC236}">
                <a16:creationId xmlns:a16="http://schemas.microsoft.com/office/drawing/2014/main" id="{DAE9FE80-9D82-498C-AF76-3A1C9ED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869859" y="191718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6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Menu Names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Type in the new text box </a:t>
            </a:r>
          </a:p>
          <a:p>
            <a:pPr marL="285750" indent="-285750">
              <a:buFont typeface="Wingdings" panose="05000000000000000000" pitchFamily="2" charset="2"/>
              <a:buChar char="q"/>
            </a:pPr>
            <a:r>
              <a:rPr lang="en-US" dirty="0">
                <a:solidFill>
                  <a:schemeClr val="bg1"/>
                </a:solidFill>
              </a:rPr>
              <a:t>Users</a:t>
            </a:r>
          </a:p>
          <a:p>
            <a:pPr marL="285750" indent="-285750">
              <a:buFont typeface="Wingdings" panose="05000000000000000000" pitchFamily="2" charset="2"/>
              <a:buChar char="q"/>
            </a:pPr>
            <a:r>
              <a:rPr lang="en-US" dirty="0">
                <a:solidFill>
                  <a:schemeClr val="bg1"/>
                </a:solidFill>
              </a:rPr>
              <a:t>Then add another</a:t>
            </a:r>
          </a:p>
          <a:p>
            <a:pPr marL="285750" indent="-285750">
              <a:buFont typeface="Wingdings" panose="05000000000000000000" pitchFamily="2" charset="2"/>
              <a:buChar char="q"/>
            </a:pPr>
            <a:r>
              <a:rPr lang="en-US" dirty="0">
                <a:solidFill>
                  <a:schemeClr val="bg1"/>
                </a:solidFill>
              </a:rPr>
              <a:t>Called Admin</a:t>
            </a:r>
          </a:p>
        </p:txBody>
      </p:sp>
      <p:pic>
        <p:nvPicPr>
          <p:cNvPr id="3" name="Picture 2" descr="A screenshot of a computer screen&#10;&#10;Description automatically generated">
            <a:extLst>
              <a:ext uri="{FF2B5EF4-FFF2-40B4-BE49-F238E27FC236}">
                <a16:creationId xmlns:a16="http://schemas.microsoft.com/office/drawing/2014/main" id="{5BB34DD8-CFC1-41E3-8DE1-81C03221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143514"/>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4203192" y="125481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7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Menu Strip</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Menu Strip in Properties</a:t>
            </a:r>
          </a:p>
          <a:p>
            <a:pPr marL="285750" indent="-285750">
              <a:buFont typeface="Wingdings" panose="05000000000000000000" pitchFamily="2" charset="2"/>
              <a:buChar char="q"/>
            </a:pPr>
            <a:r>
              <a:rPr lang="en-US" dirty="0">
                <a:solidFill>
                  <a:schemeClr val="bg1"/>
                </a:solidFill>
              </a:rPr>
              <a:t>Rename using camel case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menuStripTop</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5E282381-4902-49B0-97E4-CA5E8517D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17231"/>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3699" y="27094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1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selector in the properties</a:t>
            </a:r>
          </a:p>
          <a:p>
            <a:pPr marL="285750" indent="-285750">
              <a:buFont typeface="Wingdings" panose="05000000000000000000" pitchFamily="2" charset="2"/>
              <a:buChar char="q"/>
            </a:pPr>
            <a:r>
              <a:rPr lang="en-US" dirty="0">
                <a:solidFill>
                  <a:schemeClr val="bg1"/>
                </a:solidFill>
              </a:rPr>
              <a:t>Change to:</a:t>
            </a:r>
          </a:p>
          <a:p>
            <a:pPr marL="285750" indent="-285750">
              <a:buFont typeface="Wingdings" panose="05000000000000000000" pitchFamily="2" charset="2"/>
              <a:buChar char="q"/>
            </a:pPr>
            <a:r>
              <a:rPr lang="en-US" dirty="0">
                <a:solidFill>
                  <a:schemeClr val="bg1"/>
                </a:solidFill>
              </a:rPr>
              <a:t>Bold</a:t>
            </a:r>
          </a:p>
          <a:p>
            <a:pPr marL="285750" indent="-285750">
              <a:buFont typeface="Wingdings" panose="05000000000000000000" pitchFamily="2" charset="2"/>
              <a:buChar char="q"/>
            </a:pPr>
            <a:r>
              <a:rPr lang="en-US" dirty="0">
                <a:solidFill>
                  <a:schemeClr val="bg1"/>
                </a:solidFill>
              </a:rPr>
              <a:t>Size 10</a:t>
            </a:r>
          </a:p>
        </p:txBody>
      </p:sp>
      <p:pic>
        <p:nvPicPr>
          <p:cNvPr id="3" name="Picture 2" descr="A screenshot of a computer screen&#10;&#10;Description automatically generated">
            <a:extLst>
              <a:ext uri="{FF2B5EF4-FFF2-40B4-BE49-F238E27FC236}">
                <a16:creationId xmlns:a16="http://schemas.microsoft.com/office/drawing/2014/main" id="{BF8848E5-CA45-4228-B0FF-F35B288B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954231"/>
            <a:ext cx="7952883" cy="416951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65EDB97-F3ED-4165-876F-6362F7F21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1" y="1658300"/>
            <a:ext cx="2555212" cy="204645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188324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6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Padding</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Menu Strip Padding</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screenshot of a computer screen&#10;&#10;Description automatically generated">
            <a:extLst>
              <a:ext uri="{FF2B5EF4-FFF2-40B4-BE49-F238E27FC236}">
                <a16:creationId xmlns:a16="http://schemas.microsoft.com/office/drawing/2014/main" id="{265D3F76-21A2-4B8A-8EC1-E87E491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170018"/>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7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dirty="0">
                <a:solidFill>
                  <a:srgbClr val="FFFFFF"/>
                </a:solidFill>
              </a:rPr>
              <a:t>Add Panel</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Panel from Toolbox</a:t>
            </a:r>
          </a:p>
          <a:p>
            <a:pPr marL="285750" indent="-285750">
              <a:buFont typeface="Wingdings" panose="05000000000000000000" pitchFamily="2" charset="2"/>
              <a:buChar char="q"/>
            </a:pPr>
            <a:r>
              <a:rPr lang="en-US" dirty="0">
                <a:solidFill>
                  <a:schemeClr val="bg1"/>
                </a:solidFill>
              </a:rPr>
              <a:t>Drag and drop a panel in the lower left of the window</a:t>
            </a:r>
          </a:p>
        </p:txBody>
      </p:sp>
      <p:pic>
        <p:nvPicPr>
          <p:cNvPr id="3" name="Picture 2" descr="A screenshot of a computer screen&#10;&#10;Description automatically generated">
            <a:extLst>
              <a:ext uri="{FF2B5EF4-FFF2-40B4-BE49-F238E27FC236}">
                <a16:creationId xmlns:a16="http://schemas.microsoft.com/office/drawing/2014/main" id="{1ADFEFF0-04C6-44CA-B2DA-D8925C7D0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425" y="115676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4901900" y="1811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8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a:t>
            </a:r>
          </a:p>
          <a:p>
            <a:pPr marL="285750" indent="-285750">
              <a:buFont typeface="Wingdings" panose="05000000000000000000" pitchFamily="2" charset="2"/>
              <a:buChar char="q"/>
            </a:pPr>
            <a:r>
              <a:rPr lang="en-US" dirty="0">
                <a:solidFill>
                  <a:schemeClr val="bg1"/>
                </a:solidFill>
              </a:rPr>
              <a:t>In the properties name the panel:</a:t>
            </a:r>
          </a:p>
          <a:p>
            <a:pPr marL="285750" indent="-285750">
              <a:buFont typeface="Wingdings" panose="05000000000000000000" pitchFamily="2" charset="2"/>
              <a:buChar char="q"/>
            </a:pPr>
            <a:r>
              <a:rPr lang="en-US" dirty="0" err="1">
                <a:solidFill>
                  <a:schemeClr val="bg1"/>
                </a:solidFill>
              </a:rPr>
              <a:t>panelFooter</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AE856284-DC1B-475E-86D7-A55D6D05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118" y="1338945"/>
            <a:ext cx="7788697" cy="4083433"/>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13677" y="280584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11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Button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button</a:t>
            </a:r>
          </a:p>
          <a:p>
            <a:pPr marL="285750" indent="-285750">
              <a:buFont typeface="Wingdings" panose="05000000000000000000" pitchFamily="2" charset="2"/>
              <a:buChar char="q"/>
            </a:pPr>
            <a:r>
              <a:rPr lang="en-US" dirty="0">
                <a:solidFill>
                  <a:schemeClr val="bg1"/>
                </a:solidFill>
              </a:rPr>
              <a:t>Under Properties</a:t>
            </a:r>
          </a:p>
          <a:p>
            <a:pPr marL="285750" indent="-285750">
              <a:buFont typeface="Wingdings" panose="05000000000000000000" pitchFamily="2" charset="2"/>
              <a:buChar char="q"/>
            </a:pPr>
            <a:r>
              <a:rPr lang="en-US" dirty="0">
                <a:solidFill>
                  <a:schemeClr val="bg1"/>
                </a:solidFill>
              </a:rPr>
              <a:t>Select </a:t>
            </a:r>
          </a:p>
        </p:txBody>
      </p:sp>
      <p:pic>
        <p:nvPicPr>
          <p:cNvPr id="3" name="Picture 2">
            <a:extLst>
              <a:ext uri="{FF2B5EF4-FFF2-40B4-BE49-F238E27FC236}">
                <a16:creationId xmlns:a16="http://schemas.microsoft.com/office/drawing/2014/main" id="{04719960-F1AD-4864-BBA8-4A8518D8A329}"/>
              </a:ext>
            </a:extLst>
          </p:cNvPr>
          <p:cNvPicPr>
            <a:picLocks noChangeAspect="1"/>
          </p:cNvPicPr>
          <p:nvPr/>
        </p:nvPicPr>
        <p:blipFill rotWithShape="1">
          <a:blip r:embed="rId2"/>
          <a:srcRect l="36427" t="21349" r="1028" b="30273"/>
          <a:stretch/>
        </p:blipFill>
        <p:spPr>
          <a:xfrm>
            <a:off x="4294118" y="1269230"/>
            <a:ext cx="7792293" cy="385740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36559" y="319793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585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Resize the panel</a:t>
            </a:r>
          </a:p>
          <a:p>
            <a:pPr marL="285750" indent="-285750">
              <a:buFont typeface="Wingdings" panose="05000000000000000000" pitchFamily="2" charset="2"/>
              <a:buChar char="q"/>
            </a:pPr>
            <a:r>
              <a:rPr lang="en-US" dirty="0">
                <a:solidFill>
                  <a:schemeClr val="bg1"/>
                </a:solidFill>
              </a:rPr>
              <a:t>Use the panel selection to resize and make the same size (close enough) to match the size of the top menu strip</a:t>
            </a:r>
          </a:p>
        </p:txBody>
      </p:sp>
      <p:pic>
        <p:nvPicPr>
          <p:cNvPr id="2" name="Picture 1">
            <a:extLst>
              <a:ext uri="{FF2B5EF4-FFF2-40B4-BE49-F238E27FC236}">
                <a16:creationId xmlns:a16="http://schemas.microsoft.com/office/drawing/2014/main" id="{A99213F1-93D2-48C3-B7DA-213D76E32F1B}"/>
              </a:ext>
            </a:extLst>
          </p:cNvPr>
          <p:cNvPicPr>
            <a:picLocks noChangeAspect="1"/>
          </p:cNvPicPr>
          <p:nvPr/>
        </p:nvPicPr>
        <p:blipFill rotWithShape="1">
          <a:blip r:embed="rId2"/>
          <a:srcRect l="36427" t="21349" r="-96" b="28955"/>
          <a:stretch/>
        </p:blipFill>
        <p:spPr>
          <a:xfrm>
            <a:off x="4294117" y="1106434"/>
            <a:ext cx="7784393" cy="388864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6200000">
            <a:off x="7139492" y="2592117"/>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243D06-849A-44D0-BB2C-056DB59C2EA2}"/>
              </a:ext>
            </a:extLst>
          </p:cNvPr>
          <p:cNvSpPr>
            <a:spLocks noGrp="1"/>
          </p:cNvSpPr>
          <p:nvPr>
            <p:ph type="title"/>
          </p:nvPr>
        </p:nvSpPr>
        <p:spPr>
          <a:xfrm>
            <a:off x="740545" y="1112969"/>
            <a:ext cx="4369859" cy="4166010"/>
          </a:xfrm>
        </p:spPr>
        <p:txBody>
          <a:bodyPr>
            <a:normAutofit fontScale="90000"/>
          </a:bodyPr>
          <a:lstStyle/>
          <a:p>
            <a:pPr algn="ctr"/>
            <a:r>
              <a:rPr lang="en-US" sz="6600" dirty="0">
                <a:solidFill>
                  <a:srgbClr val="FFFFFF"/>
                </a:solidFill>
              </a:rPr>
              <a:t>A </a:t>
            </a:r>
            <a:br>
              <a:rPr lang="en-US" sz="6600" dirty="0">
                <a:solidFill>
                  <a:srgbClr val="FFFFFF"/>
                </a:solidFill>
              </a:rPr>
            </a:br>
            <a:r>
              <a:rPr lang="en-US" sz="6600" dirty="0">
                <a:solidFill>
                  <a:srgbClr val="FFFFFF"/>
                </a:solidFill>
              </a:rPr>
              <a:t>STEP-by-STEP</a:t>
            </a:r>
            <a:br>
              <a:rPr lang="en-US" sz="6600" dirty="0">
                <a:solidFill>
                  <a:srgbClr val="FFFFFF"/>
                </a:solidFill>
              </a:rPr>
            </a:br>
            <a:r>
              <a:rPr lang="en-US" sz="6600" dirty="0">
                <a:solidFill>
                  <a:srgbClr val="FFFFFF"/>
                </a:solidFill>
              </a:rPr>
              <a:t>Build of this project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327B04-18AA-41C2-93BC-FFA73D1092F3}"/>
              </a:ext>
            </a:extLst>
          </p:cNvPr>
          <p:cNvSpPr>
            <a:spLocks noGrp="1"/>
          </p:cNvSpPr>
          <p:nvPr>
            <p:ph idx="1"/>
          </p:nvPr>
        </p:nvSpPr>
        <p:spPr>
          <a:xfrm>
            <a:off x="6892072" y="176941"/>
            <a:ext cx="5296880" cy="6858001"/>
          </a:xfrm>
        </p:spPr>
        <p:txBody>
          <a:bodyPr anchor="t">
            <a:normAutofit fontScale="55000" lnSpcReduction="20000"/>
          </a:bodyPr>
          <a:lstStyle/>
          <a:p>
            <a:pPr marL="0" indent="0">
              <a:buNone/>
            </a:pPr>
            <a:r>
              <a:rPr lang="en-US" dirty="0">
                <a:latin typeface="Arial Nova Light" panose="020B0304020202020204" pitchFamily="34" charset="0"/>
              </a:rPr>
              <a:t>1. Design Home Page</a:t>
            </a:r>
          </a:p>
          <a:p>
            <a:pPr marL="0" indent="0">
              <a:buNone/>
            </a:pPr>
            <a:r>
              <a:rPr lang="en-US" dirty="0">
                <a:latin typeface="Arial Nova Light" panose="020B0304020202020204" pitchFamily="34" charset="0"/>
              </a:rPr>
              <a:t>2. Create Database in SQL</a:t>
            </a:r>
          </a:p>
          <a:p>
            <a:pPr marL="0" indent="0">
              <a:buNone/>
            </a:pPr>
            <a:r>
              <a:rPr lang="en-US" dirty="0">
                <a:latin typeface="Arial Nova Light" panose="020B0304020202020204" pitchFamily="34" charset="0"/>
              </a:rPr>
              <a:t>3. Connecting Database</a:t>
            </a:r>
          </a:p>
          <a:p>
            <a:pPr marL="0" indent="0">
              <a:buNone/>
            </a:pPr>
            <a:r>
              <a:rPr lang="en-US" dirty="0">
                <a:latin typeface="Arial Nova Light" panose="020B0304020202020204" pitchFamily="34" charset="0"/>
              </a:rPr>
              <a:t>4. Design Form for Users Module</a:t>
            </a:r>
          </a:p>
          <a:p>
            <a:pPr marL="0" indent="0">
              <a:buNone/>
            </a:pPr>
            <a:r>
              <a:rPr lang="en-US" dirty="0">
                <a:latin typeface="Arial Nova Light" panose="020B0304020202020204" pitchFamily="34" charset="0"/>
              </a:rPr>
              <a:t>5. Create Business Logic Layer – BLL</a:t>
            </a:r>
          </a:p>
          <a:p>
            <a:pPr marL="0" indent="0">
              <a:buNone/>
            </a:pPr>
            <a:r>
              <a:rPr lang="en-US" dirty="0">
                <a:latin typeface="Arial Nova Light" panose="020B0304020202020204" pitchFamily="34" charset="0"/>
              </a:rPr>
              <a:t>6. Create Methods to Users</a:t>
            </a:r>
          </a:p>
          <a:p>
            <a:pPr marL="0" indent="0">
              <a:buNone/>
            </a:pPr>
            <a:r>
              <a:rPr lang="en-US" dirty="0">
                <a:latin typeface="Arial Nova Light" panose="020B0304020202020204" pitchFamily="34" charset="0"/>
              </a:rPr>
              <a:t>7. Adding ADD, UPDATE, DELETE for Users</a:t>
            </a:r>
          </a:p>
          <a:p>
            <a:pPr marL="0" indent="0">
              <a:buNone/>
            </a:pPr>
            <a:r>
              <a:rPr lang="en-US" dirty="0">
                <a:latin typeface="Arial Nova Light" panose="020B0304020202020204" pitchFamily="34" charset="0"/>
              </a:rPr>
              <a:t>8. Upload Images</a:t>
            </a:r>
          </a:p>
          <a:p>
            <a:pPr marL="0" indent="0">
              <a:buNone/>
            </a:pPr>
            <a:r>
              <a:rPr lang="en-US" dirty="0">
                <a:latin typeface="Arial Nova Light" panose="020B0304020202020204" pitchFamily="34" charset="0"/>
              </a:rPr>
              <a:t>9. Add Search Functionality for Users</a:t>
            </a:r>
          </a:p>
          <a:p>
            <a:pPr marL="0" indent="0">
              <a:buNone/>
            </a:pPr>
            <a:r>
              <a:rPr lang="en-US" dirty="0">
                <a:latin typeface="Arial Nova Light" panose="020B0304020202020204" pitchFamily="34" charset="0"/>
              </a:rPr>
              <a:t>10. Design Form for Customer Module</a:t>
            </a:r>
          </a:p>
          <a:p>
            <a:pPr marL="0" indent="0">
              <a:buNone/>
            </a:pPr>
            <a:r>
              <a:rPr lang="en-US" dirty="0">
                <a:latin typeface="Arial Nova Light" panose="020B0304020202020204" pitchFamily="34" charset="0"/>
              </a:rPr>
              <a:t>11. Create BLL for Customer Module</a:t>
            </a:r>
          </a:p>
          <a:p>
            <a:pPr marL="0" indent="0">
              <a:buNone/>
            </a:pPr>
            <a:r>
              <a:rPr lang="en-US" dirty="0">
                <a:latin typeface="Arial Nova Light" panose="020B0304020202020204" pitchFamily="34" charset="0"/>
              </a:rPr>
              <a:t>12. Create Methods to Customers</a:t>
            </a:r>
          </a:p>
          <a:p>
            <a:pPr marL="0" indent="0">
              <a:buNone/>
            </a:pPr>
            <a:r>
              <a:rPr lang="en-US" dirty="0">
                <a:latin typeface="Arial Nova Light" panose="020B0304020202020204" pitchFamily="34" charset="0"/>
              </a:rPr>
              <a:t>13. Create ADD, UPDATE, DELETE for Customers</a:t>
            </a:r>
          </a:p>
          <a:p>
            <a:pPr marL="0" indent="0">
              <a:buNone/>
            </a:pPr>
            <a:r>
              <a:rPr lang="en-US" dirty="0">
                <a:latin typeface="Arial Nova Light" panose="020B0304020202020204" pitchFamily="34" charset="0"/>
              </a:rPr>
              <a:t>14. Upload Profile Picture for Customers</a:t>
            </a:r>
          </a:p>
          <a:p>
            <a:pPr marL="0" indent="0">
              <a:buNone/>
            </a:pPr>
            <a:r>
              <a:rPr lang="en-US" dirty="0">
                <a:latin typeface="Arial Nova Light" panose="020B0304020202020204" pitchFamily="34" charset="0"/>
              </a:rPr>
              <a:t>15. Refresh Dashboard on Database Change</a:t>
            </a:r>
          </a:p>
          <a:p>
            <a:pPr marL="0" indent="0">
              <a:buNone/>
            </a:pPr>
            <a:r>
              <a:rPr lang="en-US" dirty="0">
                <a:latin typeface="Arial Nova Light" panose="020B0304020202020204" pitchFamily="34" charset="0"/>
              </a:rPr>
              <a:t>16. Add Search Functionality for Customers</a:t>
            </a:r>
          </a:p>
          <a:p>
            <a:pPr marL="0" indent="0">
              <a:buNone/>
            </a:pPr>
            <a:r>
              <a:rPr lang="en-US" dirty="0">
                <a:latin typeface="Arial Nova Light" panose="020B0304020202020204" pitchFamily="34" charset="0"/>
              </a:rPr>
              <a:t>17. Design Login Form</a:t>
            </a:r>
          </a:p>
          <a:p>
            <a:pPr marL="0" indent="0">
              <a:buNone/>
            </a:pPr>
            <a:r>
              <a:rPr lang="en-US" dirty="0">
                <a:latin typeface="Arial Nova Light" panose="020B0304020202020204" pitchFamily="34" charset="0"/>
              </a:rPr>
              <a:t>18. Add Login Functionality</a:t>
            </a:r>
          </a:p>
          <a:p>
            <a:pPr marL="0" indent="0">
              <a:buNone/>
            </a:pPr>
            <a:r>
              <a:rPr lang="en-US" dirty="0">
                <a:latin typeface="Arial Nova Light" panose="020B0304020202020204" pitchFamily="34" charset="0"/>
              </a:rPr>
              <a:t>19. Saving and Displaying Logged in Users</a:t>
            </a:r>
          </a:p>
          <a:p>
            <a:pPr marL="0" indent="0">
              <a:buNone/>
            </a:pPr>
            <a:r>
              <a:rPr lang="en-US" dirty="0">
                <a:latin typeface="Arial Nova Light" panose="020B0304020202020204" pitchFamily="34" charset="0"/>
              </a:rPr>
              <a:t>20. Create Animated – Loading Progress – Splash Screen</a:t>
            </a:r>
          </a:p>
          <a:p>
            <a:pPr marL="0" indent="0">
              <a:buNone/>
            </a:pPr>
            <a:r>
              <a:rPr lang="en-US" dirty="0">
                <a:latin typeface="Arial Nova Light" panose="020B0304020202020204" pitchFamily="34" charset="0"/>
              </a:rPr>
              <a:t>21. Delete Image File</a:t>
            </a:r>
          </a:p>
          <a:p>
            <a:pPr marL="0" indent="0">
              <a:buNone/>
            </a:pPr>
            <a:r>
              <a:rPr lang="en-US" dirty="0">
                <a:latin typeface="Arial Nova Light" panose="020B0304020202020204" pitchFamily="34" charset="0"/>
              </a:rPr>
              <a:t>22. Bug Fixing – Upload Right Way</a:t>
            </a:r>
          </a:p>
          <a:p>
            <a:pPr marL="0" indent="0">
              <a:buNone/>
            </a:pPr>
            <a:r>
              <a:rPr lang="en-US" dirty="0">
                <a:latin typeface="Arial Nova Light" panose="020B0304020202020204" pitchFamily="34" charset="0"/>
              </a:rPr>
              <a:t>23. Bug Fixing – Update Image</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Use drop down and select Control</a:t>
            </a:r>
          </a:p>
        </p:txBody>
      </p:sp>
      <p:pic>
        <p:nvPicPr>
          <p:cNvPr id="2" name="Picture 1">
            <a:extLst>
              <a:ext uri="{FF2B5EF4-FFF2-40B4-BE49-F238E27FC236}">
                <a16:creationId xmlns:a16="http://schemas.microsoft.com/office/drawing/2014/main" id="{D7B1ED66-7CBB-4102-A4BD-08179E42B066}"/>
              </a:ext>
            </a:extLst>
          </p:cNvPr>
          <p:cNvPicPr>
            <a:picLocks noChangeAspect="1"/>
          </p:cNvPicPr>
          <p:nvPr/>
        </p:nvPicPr>
        <p:blipFill rotWithShape="1">
          <a:blip r:embed="rId2"/>
          <a:srcRect l="36427" t="21349" r="31" b="29353"/>
          <a:stretch/>
        </p:blipFill>
        <p:spPr>
          <a:xfrm>
            <a:off x="4294118" y="1218443"/>
            <a:ext cx="7798365" cy="387217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95433" y="17329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590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a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label from toolbox</a:t>
            </a:r>
          </a:p>
          <a:p>
            <a:pPr marL="285750" indent="-285750">
              <a:buFont typeface="Wingdings" panose="05000000000000000000" pitchFamily="2" charset="2"/>
              <a:buChar char="q"/>
            </a:pPr>
            <a:r>
              <a:rPr lang="en-US" dirty="0">
                <a:solidFill>
                  <a:schemeClr val="bg1"/>
                </a:solidFill>
              </a:rPr>
              <a:t>Drag and drop it on the panel</a:t>
            </a:r>
          </a:p>
        </p:txBody>
      </p:sp>
      <p:pic>
        <p:nvPicPr>
          <p:cNvPr id="3" name="Picture 2" descr="A screenshot of a computer screen&#10;&#10;Description automatically generated">
            <a:extLst>
              <a:ext uri="{FF2B5EF4-FFF2-40B4-BE49-F238E27FC236}">
                <a16:creationId xmlns:a16="http://schemas.microsoft.com/office/drawing/2014/main" id="{E4B2E038-FD75-4664-8146-F6C9010F1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7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6757536" y="369891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1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the font for the label</a:t>
            </a:r>
          </a:p>
          <a:p>
            <a:pPr marL="285750" indent="-285750">
              <a:buFont typeface="Wingdings" panose="05000000000000000000" pitchFamily="2" charset="2"/>
              <a:buChar char="q"/>
            </a:pPr>
            <a:r>
              <a:rPr lang="en-US" dirty="0">
                <a:solidFill>
                  <a:schemeClr val="bg1"/>
                </a:solidFill>
              </a:rPr>
              <a:t>Change the font to Ebrima</a:t>
            </a:r>
          </a:p>
          <a:p>
            <a:pPr marL="285750" indent="-285750">
              <a:buFont typeface="Wingdings" panose="05000000000000000000" pitchFamily="2" charset="2"/>
              <a:buChar char="q"/>
            </a:pPr>
            <a:r>
              <a:rPr lang="en-US" dirty="0">
                <a:solidFill>
                  <a:schemeClr val="bg1"/>
                </a:solidFill>
              </a:rPr>
              <a:t>Size to 16</a:t>
            </a:r>
          </a:p>
        </p:txBody>
      </p:sp>
      <p:pic>
        <p:nvPicPr>
          <p:cNvPr id="3" name="Picture 2" descr="A screenshot of a computer screen&#10;&#10;Description automatically generated">
            <a:extLst>
              <a:ext uri="{FF2B5EF4-FFF2-40B4-BE49-F238E27FC236}">
                <a16:creationId xmlns:a16="http://schemas.microsoft.com/office/drawing/2014/main" id="{BEBD133E-45B5-4590-B688-B845F4850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6178686" y="205633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4BF6C95E-0FC5-48B2-B3C8-1E175FC0D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343" y="1904169"/>
            <a:ext cx="2973115" cy="2381153"/>
          </a:xfrm>
          <a:prstGeom prst="rect">
            <a:avLst/>
          </a:prstGeom>
        </p:spPr>
      </p:pic>
    </p:spTree>
    <p:extLst>
      <p:ext uri="{BB962C8B-B14F-4D97-AF65-F5344CB8AC3E}">
        <p14:creationId xmlns:p14="http://schemas.microsoft.com/office/powerpoint/2010/main" val="380744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label text</a:t>
            </a:r>
          </a:p>
          <a:p>
            <a:pPr marL="285750" indent="-285750">
              <a:buFont typeface="Wingdings" panose="05000000000000000000" pitchFamily="2" charset="2"/>
              <a:buChar char="q"/>
            </a:pPr>
            <a:r>
              <a:rPr lang="en-US" dirty="0">
                <a:solidFill>
                  <a:schemeClr val="bg1"/>
                </a:solidFill>
              </a:rPr>
              <a:t>Name it:</a:t>
            </a:r>
          </a:p>
          <a:p>
            <a:pPr marL="285750" indent="-285750">
              <a:buFont typeface="Wingdings" panose="05000000000000000000" pitchFamily="2" charset="2"/>
              <a:buChar char="q"/>
            </a:pPr>
            <a:r>
              <a:rPr lang="en-US" dirty="0" err="1">
                <a:solidFill>
                  <a:schemeClr val="bg1"/>
                </a:solidFill>
              </a:rPr>
              <a:t>Tracking!T</a:t>
            </a:r>
            <a:r>
              <a:rPr lang="en-US" dirty="0">
                <a:solidFill>
                  <a:schemeClr val="bg1"/>
                </a:solidFill>
              </a:rPr>
              <a:t> Management System</a:t>
            </a:r>
          </a:p>
        </p:txBody>
      </p:sp>
      <p:pic>
        <p:nvPicPr>
          <p:cNvPr id="3" name="Picture 2" descr="A screenshot of a computer screen&#10;&#10;Description automatically generated">
            <a:extLst>
              <a:ext uri="{FF2B5EF4-FFF2-40B4-BE49-F238E27FC236}">
                <a16:creationId xmlns:a16="http://schemas.microsoft.com/office/drawing/2014/main" id="{8F72A877-2BA8-4885-9AE5-3F3C268D6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117"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09081" y="290460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35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Write inside the name box:</a:t>
            </a:r>
          </a:p>
          <a:p>
            <a:pPr marL="285750" indent="-285750">
              <a:buFont typeface="Wingdings" panose="05000000000000000000" pitchFamily="2" charset="2"/>
              <a:buChar char="q"/>
            </a:pPr>
            <a:r>
              <a:rPr lang="en-US" dirty="0">
                <a:solidFill>
                  <a:schemeClr val="bg1"/>
                </a:solidFill>
              </a:rPr>
              <a:t>226, 76, 58</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487646CF-AB3D-4708-AA0E-B77005E9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345050"/>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007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DEF56101-2B30-404D-8E99-91BF11CE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43" y="1344242"/>
            <a:ext cx="7952883" cy="4169512"/>
          </a:xfrm>
          <a:prstGeom prst="rect">
            <a:avLst/>
          </a:prstGeom>
        </p:spPr>
      </p:pic>
    </p:spTree>
    <p:extLst>
      <p:ext uri="{BB962C8B-B14F-4D97-AF65-F5344CB8AC3E}">
        <p14:creationId xmlns:p14="http://schemas.microsoft.com/office/powerpoint/2010/main" val="104484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Text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Font </a:t>
            </a:r>
            <a:r>
              <a:rPr lang="en-US" dirty="0" err="1">
                <a:solidFill>
                  <a:schemeClr val="bg1"/>
                </a:solidFill>
              </a:rPr>
              <a:t>ForeColor</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Select the web color:</a:t>
            </a:r>
          </a:p>
          <a:p>
            <a:pPr marL="285750" indent="-285750">
              <a:buFont typeface="Wingdings" panose="05000000000000000000" pitchFamily="2" charset="2"/>
              <a:buChar char="q"/>
            </a:pPr>
            <a:r>
              <a:rPr lang="en-US" dirty="0">
                <a:solidFill>
                  <a:schemeClr val="bg1"/>
                </a:solidFill>
              </a:rPr>
              <a:t>Black</a:t>
            </a: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782C04F7-688C-47DC-B39E-1D2AB16F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974" y="1344243"/>
            <a:ext cx="7952879" cy="4169510"/>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66638" y="233182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8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Design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err="1">
                <a:solidFill>
                  <a:schemeClr val="bg1"/>
                </a:solidFill>
              </a:rPr>
              <a:t>lblDevTitle</a:t>
            </a: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D681D82A-DA02-4642-A6B1-1CC06F0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2719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97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Label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Label Text Name</a:t>
            </a:r>
          </a:p>
          <a:p>
            <a:pPr marL="285750" indent="-285750">
              <a:buFont typeface="Wingdings" panose="05000000000000000000" pitchFamily="2" charset="2"/>
              <a:buChar char="q"/>
            </a:pPr>
            <a:r>
              <a:rPr lang="en-US" dirty="0">
                <a:solidFill>
                  <a:schemeClr val="bg1"/>
                </a:solidFill>
              </a:rPr>
              <a:t>Rename it to:</a:t>
            </a:r>
          </a:p>
          <a:p>
            <a:pPr marL="285750" indent="-285750">
              <a:buFont typeface="Wingdings" panose="05000000000000000000" pitchFamily="2" charset="2"/>
              <a:buChar char="q"/>
            </a:pPr>
            <a:r>
              <a:rPr lang="en-US" dirty="0">
                <a:solidFill>
                  <a:schemeClr val="bg1"/>
                </a:solidFill>
              </a:rPr>
              <a:t>Developed By -</a:t>
            </a:r>
          </a:p>
        </p:txBody>
      </p:sp>
      <p:pic>
        <p:nvPicPr>
          <p:cNvPr id="5" name="Picture 4" descr="A screenshot of a computer screen&#10;&#10;Description automatically generated">
            <a:extLst>
              <a:ext uri="{FF2B5EF4-FFF2-40B4-BE49-F238E27FC236}">
                <a16:creationId xmlns:a16="http://schemas.microsoft.com/office/drawing/2014/main" id="{9FFC06EB-42A1-4CBC-A3E8-406F5DAF7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909"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73663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93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Copy and Paste the label</a:t>
            </a:r>
          </a:p>
          <a:p>
            <a:pPr marL="285750" indent="-285750">
              <a:buFont typeface="Wingdings" panose="05000000000000000000" pitchFamily="2" charset="2"/>
              <a:buChar char="q"/>
            </a:pPr>
            <a:r>
              <a:rPr lang="en-US" dirty="0">
                <a:solidFill>
                  <a:schemeClr val="bg1"/>
                </a:solidFill>
              </a:rPr>
              <a:t>Select the label and copy it</a:t>
            </a:r>
          </a:p>
          <a:p>
            <a:pPr marL="285750" indent="-285750">
              <a:buFont typeface="Wingdings" panose="05000000000000000000" pitchFamily="2" charset="2"/>
              <a:buChar char="q"/>
            </a:pPr>
            <a:r>
              <a:rPr lang="en-US" dirty="0">
                <a:solidFill>
                  <a:schemeClr val="bg1"/>
                </a:solidFill>
              </a:rPr>
              <a:t>Ctrl-c</a:t>
            </a:r>
          </a:p>
          <a:p>
            <a:pPr marL="285750" indent="-285750">
              <a:buFont typeface="Wingdings" panose="05000000000000000000" pitchFamily="2" charset="2"/>
              <a:buChar char="q"/>
            </a:pPr>
            <a:r>
              <a:rPr lang="en-US" dirty="0" err="1">
                <a:solidFill>
                  <a:schemeClr val="bg1"/>
                </a:solidFill>
              </a:rPr>
              <a:t>Crtl</a:t>
            </a:r>
            <a:r>
              <a:rPr lang="en-US" dirty="0">
                <a:solidFill>
                  <a:schemeClr val="bg1"/>
                </a:solidFill>
              </a:rPr>
              <a:t>-v</a:t>
            </a:r>
          </a:p>
          <a:p>
            <a:pPr marL="285750" indent="-285750">
              <a:buFont typeface="Wingdings" panose="05000000000000000000" pitchFamily="2" charset="2"/>
              <a:buChar char="q"/>
            </a:pPr>
            <a:endParaRPr lang="en-US" dirty="0">
              <a:solidFill>
                <a:schemeClr val="bg1"/>
              </a:solidFill>
            </a:endParaRP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02443" y="301167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D8FE71E-FEE0-4154-BDEF-BF91E90E7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26065"/>
            <a:ext cx="7952883" cy="4169512"/>
          </a:xfrm>
          <a:prstGeom prst="rect">
            <a:avLst/>
          </a:prstGeom>
        </p:spPr>
      </p:pic>
    </p:spTree>
    <p:extLst>
      <p:ext uri="{BB962C8B-B14F-4D97-AF65-F5344CB8AC3E}">
        <p14:creationId xmlns:p14="http://schemas.microsoft.com/office/powerpoint/2010/main" val="413020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Start Visual Studio</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Open Visual Studio</a:t>
            </a:r>
          </a:p>
          <a:p>
            <a:pPr marL="285750" indent="-285750">
              <a:buFont typeface="Wingdings" panose="05000000000000000000" pitchFamily="2" charset="2"/>
              <a:buChar char="q"/>
            </a:pPr>
            <a:r>
              <a:rPr lang="en-US" dirty="0">
                <a:solidFill>
                  <a:schemeClr val="bg1"/>
                </a:solidFill>
              </a:rPr>
              <a:t>Click on the create a new project</a:t>
            </a:r>
          </a:p>
        </p:txBody>
      </p:sp>
      <p:pic>
        <p:nvPicPr>
          <p:cNvPr id="10" name="Picture 9" descr="A screenshot of a cell phone&#10;&#10;Description automatically generated">
            <a:extLst>
              <a:ext uri="{FF2B5EF4-FFF2-40B4-BE49-F238E27FC236}">
                <a16:creationId xmlns:a16="http://schemas.microsoft.com/office/drawing/2014/main" id="{78BCC93E-D725-4C4D-B08C-AF5CB87B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335" y="319088"/>
            <a:ext cx="5442762" cy="604146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653486" y="277222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8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Design Text</a:t>
            </a:r>
          </a:p>
          <a:p>
            <a:pPr marL="285750" indent="-285750">
              <a:buFont typeface="Wingdings" panose="05000000000000000000" pitchFamily="2" charset="2"/>
              <a:buChar char="q"/>
            </a:pPr>
            <a:r>
              <a:rPr lang="en-US" dirty="0" err="1">
                <a:solidFill>
                  <a:schemeClr val="bg1"/>
                </a:solidFill>
              </a:rPr>
              <a:t>lblDeveloper</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47C28A27-7742-42E5-9730-A265EB4A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2537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8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Font Text</a:t>
            </a:r>
          </a:p>
          <a:p>
            <a:pPr marL="285750" indent="-285750">
              <a:buFont typeface="Wingdings" panose="05000000000000000000" pitchFamily="2" charset="2"/>
              <a:buChar char="q"/>
            </a:pPr>
            <a:r>
              <a:rPr lang="en-US" dirty="0">
                <a:solidFill>
                  <a:schemeClr val="bg1"/>
                </a:solidFill>
              </a:rPr>
              <a:t>Insert Name:</a:t>
            </a:r>
          </a:p>
          <a:p>
            <a:pPr marL="285750" indent="-285750">
              <a:buFont typeface="Wingdings" panose="05000000000000000000" pitchFamily="2" charset="2"/>
              <a:buChar char="q"/>
            </a:pPr>
            <a:r>
              <a:rPr lang="en-US" dirty="0">
                <a:solidFill>
                  <a:schemeClr val="bg1"/>
                </a:solidFill>
              </a:rPr>
              <a:t>James B. Silcott</a:t>
            </a:r>
          </a:p>
          <a:p>
            <a:pPr marL="285750" indent="-285750">
              <a:buFont typeface="Wingdings" panose="05000000000000000000" pitchFamily="2" charset="2"/>
              <a:buChar char="q"/>
            </a:pPr>
            <a:endParaRPr lang="en-US" dirty="0">
              <a:solidFill>
                <a:schemeClr val="bg1"/>
              </a:solidFill>
            </a:endParaRPr>
          </a:p>
        </p:txBody>
      </p:sp>
      <p:pic>
        <p:nvPicPr>
          <p:cNvPr id="3" name="Picture 2" descr="A screenshot of a computer screen&#10;&#10;Description automatically generated">
            <a:extLst>
              <a:ext uri="{FF2B5EF4-FFF2-40B4-BE49-F238E27FC236}">
                <a16:creationId xmlns:a16="http://schemas.microsoft.com/office/drawing/2014/main" id="{97A2EC49-5222-44DE-8FE2-94FDF3B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55754" y="263071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8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Select Bold</a:t>
            </a:r>
          </a:p>
        </p:txBody>
      </p:sp>
      <p:pic>
        <p:nvPicPr>
          <p:cNvPr id="3" name="Picture 2" descr="A screenshot of a computer screen&#10;&#10;Description automatically generated">
            <a:extLst>
              <a:ext uri="{FF2B5EF4-FFF2-40B4-BE49-F238E27FC236}">
                <a16:creationId xmlns:a16="http://schemas.microsoft.com/office/drawing/2014/main" id="{E1FA7199-B375-4E25-9B3A-953BC8421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560C802-39A9-4245-B014-3865123AD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513" y="1723785"/>
            <a:ext cx="2840584" cy="227500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7937456" y="205418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8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Font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 Color</a:t>
            </a:r>
          </a:p>
          <a:p>
            <a:pPr marL="285750" indent="-285750">
              <a:buFont typeface="Wingdings" panose="05000000000000000000" pitchFamily="2" charset="2"/>
              <a:buChar char="q"/>
            </a:pPr>
            <a:r>
              <a:rPr lang="en-US" dirty="0">
                <a:solidFill>
                  <a:schemeClr val="bg1"/>
                </a:solidFill>
              </a:rPr>
              <a:t>Select Royal Blue</a:t>
            </a:r>
          </a:p>
        </p:txBody>
      </p:sp>
      <p:pic>
        <p:nvPicPr>
          <p:cNvPr id="2" name="Picture 1">
            <a:extLst>
              <a:ext uri="{FF2B5EF4-FFF2-40B4-BE49-F238E27FC236}">
                <a16:creationId xmlns:a16="http://schemas.microsoft.com/office/drawing/2014/main" id="{619142B1-8C3B-44CE-9C6B-5751AA098A8E}"/>
              </a:ext>
            </a:extLst>
          </p:cNvPr>
          <p:cNvPicPr>
            <a:picLocks noChangeAspect="1"/>
          </p:cNvPicPr>
          <p:nvPr/>
        </p:nvPicPr>
        <p:blipFill rotWithShape="1">
          <a:blip r:embed="rId2"/>
          <a:srcRect l="36427" t="21349" r="1028" b="28955"/>
          <a:stretch/>
        </p:blipFill>
        <p:spPr>
          <a:xfrm>
            <a:off x="4226987" y="1464102"/>
            <a:ext cx="7802540" cy="3967707"/>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222729" y="2132098"/>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0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Re-position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all the labels</a:t>
            </a:r>
          </a:p>
          <a:p>
            <a:pPr marL="285750" indent="-285750">
              <a:buFont typeface="Wingdings" panose="05000000000000000000" pitchFamily="2" charset="2"/>
              <a:buChar char="q"/>
            </a:pPr>
            <a:r>
              <a:rPr lang="en-US" dirty="0">
                <a:solidFill>
                  <a:schemeClr val="bg1"/>
                </a:solidFill>
              </a:rPr>
              <a:t>Move and align in the missile of the panel</a:t>
            </a:r>
          </a:p>
        </p:txBody>
      </p:sp>
      <p:pic>
        <p:nvPicPr>
          <p:cNvPr id="2" name="Picture 1">
            <a:extLst>
              <a:ext uri="{FF2B5EF4-FFF2-40B4-BE49-F238E27FC236}">
                <a16:creationId xmlns:a16="http://schemas.microsoft.com/office/drawing/2014/main" id="{70101534-B518-43E1-90E5-9F18B122A214}"/>
              </a:ext>
            </a:extLst>
          </p:cNvPr>
          <p:cNvPicPr>
            <a:picLocks noChangeAspect="1"/>
          </p:cNvPicPr>
          <p:nvPr/>
        </p:nvPicPr>
        <p:blipFill rotWithShape="1">
          <a:blip r:embed="rId2"/>
          <a:srcRect l="36427" t="21349" r="1028" b="31144"/>
          <a:stretch/>
        </p:blipFill>
        <p:spPr>
          <a:xfrm>
            <a:off x="4188985" y="1464102"/>
            <a:ext cx="7937471" cy="385852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5114753" y="380996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1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Select a panel from the toolbox</a:t>
            </a:r>
          </a:p>
          <a:p>
            <a:pPr marL="285750" indent="-285750">
              <a:buFont typeface="Wingdings" panose="05000000000000000000" pitchFamily="2" charset="2"/>
              <a:buChar char="q"/>
            </a:pPr>
            <a:r>
              <a:rPr lang="en-US" dirty="0">
                <a:solidFill>
                  <a:schemeClr val="bg1"/>
                </a:solidFill>
              </a:rPr>
              <a:t>Drag and drop it on the left side of the window</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3020640"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89292257-83CD-4CCB-9788-79787DF8F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33" y="1331100"/>
            <a:ext cx="8003015" cy="4195795"/>
          </a:xfrm>
          <a:prstGeom prst="rect">
            <a:avLst/>
          </a:prstGeom>
        </p:spPr>
      </p:pic>
    </p:spTree>
    <p:extLst>
      <p:ext uri="{BB962C8B-B14F-4D97-AF65-F5344CB8AC3E}">
        <p14:creationId xmlns:p14="http://schemas.microsoft.com/office/powerpoint/2010/main" val="1831131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Re-size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the size if needed</a:t>
            </a:r>
          </a:p>
          <a:p>
            <a:pPr marL="285750" indent="-285750">
              <a:buFont typeface="Wingdings" panose="05000000000000000000" pitchFamily="2" charset="2"/>
              <a:buChar char="q"/>
            </a:pPr>
            <a:r>
              <a:rPr lang="en-US" dirty="0">
                <a:solidFill>
                  <a:schemeClr val="bg1"/>
                </a:solidFill>
              </a:rPr>
              <a:t>200, 100</a:t>
            </a:r>
          </a:p>
        </p:txBody>
      </p:sp>
      <p:pic>
        <p:nvPicPr>
          <p:cNvPr id="3" name="Picture 2" descr="A screenshot of a computer screen&#10;&#10;Description automatically generated">
            <a:extLst>
              <a:ext uri="{FF2B5EF4-FFF2-40B4-BE49-F238E27FC236}">
                <a16:creationId xmlns:a16="http://schemas.microsoft.com/office/drawing/2014/main" id="{642B7A88-0C5C-4A5A-860D-12E7EBBC5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347" y="171206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409805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716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Panel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Panel BackColor</a:t>
            </a:r>
          </a:p>
          <a:p>
            <a:pPr marL="285750" indent="-285750">
              <a:buFont typeface="Wingdings" panose="05000000000000000000" pitchFamily="2" charset="2"/>
              <a:buChar char="q"/>
            </a:pPr>
            <a:r>
              <a:rPr lang="en-US" dirty="0">
                <a:solidFill>
                  <a:schemeClr val="bg1"/>
                </a:solidFill>
              </a:rPr>
              <a:t>Change to Control color</a:t>
            </a:r>
          </a:p>
        </p:txBody>
      </p:sp>
      <p:pic>
        <p:nvPicPr>
          <p:cNvPr id="2" name="Picture 1">
            <a:extLst>
              <a:ext uri="{FF2B5EF4-FFF2-40B4-BE49-F238E27FC236}">
                <a16:creationId xmlns:a16="http://schemas.microsoft.com/office/drawing/2014/main" id="{DC72D77B-5CC2-4AF8-9ECC-4ACFEC497A37}"/>
              </a:ext>
            </a:extLst>
          </p:cNvPr>
          <p:cNvPicPr>
            <a:picLocks noChangeAspect="1"/>
          </p:cNvPicPr>
          <p:nvPr/>
        </p:nvPicPr>
        <p:blipFill rotWithShape="1">
          <a:blip r:embed="rId2"/>
          <a:srcRect l="36427" t="21349" r="31" b="29950"/>
          <a:stretch/>
        </p:blipFill>
        <p:spPr>
          <a:xfrm>
            <a:off x="4294118" y="1464101"/>
            <a:ext cx="7810495" cy="3831229"/>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39343" y="201041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9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Rename the panel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err="1">
                <a:solidFill>
                  <a:schemeClr val="bg1"/>
                </a:solidFill>
              </a:rPr>
              <a:t>ticketTotal</a:t>
            </a:r>
            <a:endParaRPr lang="en-US" dirty="0">
              <a:solidFill>
                <a:schemeClr val="bg1"/>
              </a:solidFill>
            </a:endParaRPr>
          </a:p>
        </p:txBody>
      </p:sp>
      <p:pic>
        <p:nvPicPr>
          <p:cNvPr id="9" name="Picture 8" descr="A screenshot of a computer screen&#10;&#10;Description automatically generated">
            <a:extLst>
              <a:ext uri="{FF2B5EF4-FFF2-40B4-BE49-F238E27FC236}">
                <a16:creationId xmlns:a16="http://schemas.microsoft.com/office/drawing/2014/main" id="{E6E81F93-AE5F-48FE-97E4-885989B1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344242"/>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143092" y="280507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49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pic>
        <p:nvPicPr>
          <p:cNvPr id="3" name="Picture 2" descr="A screenshot of a computer screen&#10;&#10;Description automatically generated">
            <a:extLst>
              <a:ext uri="{FF2B5EF4-FFF2-40B4-BE49-F238E27FC236}">
                <a16:creationId xmlns:a16="http://schemas.microsoft.com/office/drawing/2014/main" id="{65447AA9-CF47-4566-8A66-D4CA94C9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68" y="1331100"/>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3042357" y="2455479"/>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08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Select Template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Choose a template</a:t>
            </a:r>
          </a:p>
          <a:p>
            <a:pPr marL="285750" indent="-285750">
              <a:buFont typeface="Wingdings" panose="05000000000000000000" pitchFamily="2" charset="2"/>
              <a:buChar char="q"/>
            </a:pPr>
            <a:r>
              <a:rPr lang="en-US" dirty="0">
                <a:solidFill>
                  <a:schemeClr val="bg1"/>
                </a:solidFill>
              </a:rPr>
              <a:t>Click on the Windows Forms App (.NET Framework) for C#</a:t>
            </a:r>
          </a:p>
          <a:p>
            <a:pPr marL="285750" indent="-285750">
              <a:buFont typeface="Wingdings" panose="05000000000000000000" pitchFamily="2" charset="2"/>
              <a:buChar char="q"/>
            </a:pPr>
            <a:r>
              <a:rPr lang="en-US" dirty="0">
                <a:solidFill>
                  <a:schemeClr val="bg1"/>
                </a:solidFill>
              </a:rPr>
              <a:t>If you don’t see it, you can type it in the search block on the top</a:t>
            </a:r>
          </a:p>
          <a:p>
            <a:pPr marL="285750" indent="-285750">
              <a:buFont typeface="Wingdings" panose="05000000000000000000" pitchFamily="2" charset="2"/>
              <a:buChar char="q"/>
            </a:pPr>
            <a:r>
              <a:rPr lang="en-US" dirty="0">
                <a:solidFill>
                  <a:schemeClr val="bg1"/>
                </a:solidFill>
              </a:rPr>
              <a:t>Click Next</a:t>
            </a:r>
          </a:p>
        </p:txBody>
      </p:sp>
      <p:pic>
        <p:nvPicPr>
          <p:cNvPr id="3" name="Picture 2" descr="A screenshot of a computer screen&#10;&#10;Description automatically generated">
            <a:extLst>
              <a:ext uri="{FF2B5EF4-FFF2-40B4-BE49-F238E27FC236}">
                <a16:creationId xmlns:a16="http://schemas.microsoft.com/office/drawing/2014/main" id="{46EA1927-81DA-4BCA-9614-D35F33E4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04" y="178836"/>
            <a:ext cx="5745611" cy="6377628"/>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a:off x="10496930" y="1181253"/>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127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text label name</a:t>
            </a:r>
          </a:p>
          <a:p>
            <a:pPr marL="285750" indent="-285750">
              <a:buFont typeface="Wingdings" panose="05000000000000000000" pitchFamily="2" charset="2"/>
              <a:buChar char="q"/>
            </a:pPr>
            <a:r>
              <a:rPr lang="en-US" dirty="0">
                <a:solidFill>
                  <a:schemeClr val="bg1"/>
                </a:solidFill>
              </a:rPr>
              <a:t>Call it:</a:t>
            </a:r>
          </a:p>
          <a:p>
            <a:pPr marL="285750" indent="-285750">
              <a:buFont typeface="Wingdings" panose="05000000000000000000" pitchFamily="2" charset="2"/>
              <a:buChar char="q"/>
            </a:pPr>
            <a:r>
              <a:rPr lang="en-US" dirty="0">
                <a:solidFill>
                  <a:schemeClr val="bg1"/>
                </a:solidFill>
              </a:rPr>
              <a:t>Total Tickets</a:t>
            </a:r>
          </a:p>
        </p:txBody>
      </p:sp>
      <p:pic>
        <p:nvPicPr>
          <p:cNvPr id="3" name="Picture 2" descr="A screenshot of a computer screen&#10;&#10;Description automatically generated">
            <a:extLst>
              <a:ext uri="{FF2B5EF4-FFF2-40B4-BE49-F238E27FC236}">
                <a16:creationId xmlns:a16="http://schemas.microsoft.com/office/drawing/2014/main" id="{930D0185-0617-4090-BACC-9723235E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21895"/>
            <a:ext cx="8003015" cy="4195795"/>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47805" y="2623278"/>
            <a:ext cx="1146628" cy="9956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0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Font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Font</a:t>
            </a:r>
          </a:p>
          <a:p>
            <a:pPr marL="285750" indent="-285750">
              <a:buFont typeface="Wingdings" panose="05000000000000000000" pitchFamily="2" charset="2"/>
              <a:buChar char="q"/>
            </a:pPr>
            <a:r>
              <a:rPr lang="en-US" dirty="0">
                <a:solidFill>
                  <a:schemeClr val="bg1"/>
                </a:solidFill>
              </a:rPr>
              <a:t>Change Font to:</a:t>
            </a:r>
          </a:p>
          <a:p>
            <a:pPr marL="285750" indent="-285750">
              <a:buFont typeface="Wingdings" panose="05000000000000000000" pitchFamily="2" charset="2"/>
              <a:buChar char="q"/>
            </a:pPr>
            <a:r>
              <a:rPr lang="en-US" dirty="0" err="1">
                <a:solidFill>
                  <a:schemeClr val="bg1"/>
                </a:solidFill>
              </a:rPr>
              <a:t>Bahnschrift</a:t>
            </a:r>
            <a:endParaRPr lang="en-US" dirty="0">
              <a:solidFill>
                <a:schemeClr val="bg1"/>
              </a:solidFill>
            </a:endParaRPr>
          </a:p>
          <a:p>
            <a:pPr marL="285750" indent="-285750">
              <a:buFont typeface="Wingdings" panose="05000000000000000000" pitchFamily="2" charset="2"/>
              <a:buChar char="q"/>
            </a:pPr>
            <a:r>
              <a:rPr lang="en-US" dirty="0" err="1">
                <a:solidFill>
                  <a:schemeClr val="bg1"/>
                </a:solidFill>
              </a:rPr>
              <a:t>SemiBold</a:t>
            </a: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16 </a:t>
            </a:r>
          </a:p>
        </p:txBody>
      </p:sp>
      <p:pic>
        <p:nvPicPr>
          <p:cNvPr id="3" name="Picture 2" descr="A screenshot of a computer screen&#10;&#10;Description automatically generated">
            <a:extLst>
              <a:ext uri="{FF2B5EF4-FFF2-40B4-BE49-F238E27FC236}">
                <a16:creationId xmlns:a16="http://schemas.microsoft.com/office/drawing/2014/main" id="{C0E5053E-9518-4EB4-AA90-AAFF65C02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19" y="1325407"/>
            <a:ext cx="8024732" cy="4207181"/>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99D89E0-781D-49FB-996A-6FFF1F8A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538" y="1776085"/>
            <a:ext cx="2680297" cy="2146636"/>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366726" y="23236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33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a:solidFill>
                  <a:srgbClr val="FFFFFF"/>
                </a:solidFill>
                <a:latin typeface="+mj-lt"/>
                <a:ea typeface="+mj-ea"/>
                <a:cs typeface="+mj-cs"/>
              </a:rPr>
              <a:t>16:14</a:t>
            </a:r>
            <a:endParaRPr lang="en-US" sz="44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191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01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2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525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Add Label</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Add a label</a:t>
            </a:r>
          </a:p>
          <a:p>
            <a:pPr marL="285750" indent="-285750">
              <a:buFont typeface="Wingdings" panose="05000000000000000000" pitchFamily="2" charset="2"/>
              <a:buChar char="q"/>
            </a:pPr>
            <a:r>
              <a:rPr lang="en-US" dirty="0">
                <a:solidFill>
                  <a:schemeClr val="bg1"/>
                </a:solidFill>
              </a:rPr>
              <a:t>Drag and drop a label inside the panel</a:t>
            </a:r>
          </a:p>
        </p:txBody>
      </p:sp>
      <p:sp>
        <p:nvSpPr>
          <p:cNvPr id="12" name="Arrow: Left 11">
            <a:extLst>
              <a:ext uri="{FF2B5EF4-FFF2-40B4-BE49-F238E27FC236}">
                <a16:creationId xmlns:a16="http://schemas.microsoft.com/office/drawing/2014/main" id="{F12776A8-2FE8-4606-A319-201EDDB5DEFC}"/>
              </a:ext>
            </a:extLst>
          </p:cNvPr>
          <p:cNvSpPr/>
          <p:nvPr/>
        </p:nvSpPr>
        <p:spPr>
          <a:xfrm rot="10800000">
            <a:off x="2915507" y="4519404"/>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697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pic>
        <p:nvPicPr>
          <p:cNvPr id="6" name="Picture 5" descr="A screenshot of a cell phone&#10;&#10;Description automatically generated">
            <a:extLst>
              <a:ext uri="{FF2B5EF4-FFF2-40B4-BE49-F238E27FC236}">
                <a16:creationId xmlns:a16="http://schemas.microsoft.com/office/drawing/2014/main" id="{2192DD4F-F9E9-4839-9A16-D59E6720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01"/>
            <a:ext cx="12192000" cy="5588798"/>
          </a:xfrm>
          <a:prstGeom prst="rect">
            <a:avLst/>
          </a:prstGeom>
        </p:spPr>
      </p:pic>
    </p:spTree>
    <p:extLst>
      <p:ext uri="{BB962C8B-B14F-4D97-AF65-F5344CB8AC3E}">
        <p14:creationId xmlns:p14="http://schemas.microsoft.com/office/powerpoint/2010/main" val="2192451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sp>
        <p:nvSpPr>
          <p:cNvPr id="2" name="Rectangle 1">
            <a:extLst>
              <a:ext uri="{FF2B5EF4-FFF2-40B4-BE49-F238E27FC236}">
                <a16:creationId xmlns:a16="http://schemas.microsoft.com/office/drawing/2014/main" id="{EAB6506E-E4ED-44A1-B6FD-98FC73EBA05A}"/>
              </a:ext>
            </a:extLst>
          </p:cNvPr>
          <p:cNvSpPr/>
          <p:nvPr/>
        </p:nvSpPr>
        <p:spPr>
          <a:xfrm>
            <a:off x="-2379663" y="-1022439"/>
            <a:ext cx="6096001" cy="1200329"/>
          </a:xfrm>
          <a:prstGeom prst="rect">
            <a:avLst/>
          </a:prstGeom>
        </p:spPr>
        <p:txBody>
          <a:bodyPr>
            <a:spAutoFit/>
          </a:bodyPr>
          <a:lstStyle/>
          <a:p>
            <a:r>
              <a:rPr lang="en-US" dirty="0"/>
              <a:t>preview.codecanyon.net/item/feedback-bug-tracker-management-tool/</a:t>
            </a:r>
            <a:r>
              <a:rPr lang="en-US" dirty="0" err="1"/>
              <a:t>full_screen_preview</a:t>
            </a:r>
            <a:r>
              <a:rPr lang="en-US" dirty="0"/>
              <a:t>/11449687?_ga=2.151661177.1905950628.1594668803-1210016305.1594668803</a:t>
            </a:r>
          </a:p>
        </p:txBody>
      </p:sp>
      <p:sp>
        <p:nvSpPr>
          <p:cNvPr id="3" name="Rectangle 2">
            <a:extLst>
              <a:ext uri="{FF2B5EF4-FFF2-40B4-BE49-F238E27FC236}">
                <a16:creationId xmlns:a16="http://schemas.microsoft.com/office/drawing/2014/main" id="{E9DA446A-13A8-4597-AA2B-5617116A819C}"/>
              </a:ext>
            </a:extLst>
          </p:cNvPr>
          <p:cNvSpPr/>
          <p:nvPr/>
        </p:nvSpPr>
        <p:spPr>
          <a:xfrm>
            <a:off x="4823097" y="5633994"/>
            <a:ext cx="6096000" cy="1200329"/>
          </a:xfrm>
          <a:prstGeom prst="rect">
            <a:avLst/>
          </a:prstGeom>
        </p:spPr>
        <p:txBody>
          <a:bodyPr>
            <a:spAutoFit/>
          </a:bodyPr>
          <a:lstStyle/>
          <a:p>
            <a:r>
              <a:rPr lang="en-US" dirty="0"/>
              <a:t>preview.codecanyon.net/item/recipe-builder-user-management-system/</a:t>
            </a:r>
            <a:r>
              <a:rPr lang="en-US" dirty="0" err="1"/>
              <a:t>full_screen_preview</a:t>
            </a:r>
            <a:r>
              <a:rPr lang="en-US" dirty="0"/>
              <a:t>/17527249?_ga=2.230619996.1592419295.1594669034-1210016305.1594668803</a:t>
            </a:r>
          </a:p>
        </p:txBody>
      </p:sp>
      <p:pic>
        <p:nvPicPr>
          <p:cNvPr id="7" name="Picture 6" descr="A screenshot of a social media post&#10;&#10;Description automatically generated">
            <a:extLst>
              <a:ext uri="{FF2B5EF4-FFF2-40B4-BE49-F238E27FC236}">
                <a16:creationId xmlns:a16="http://schemas.microsoft.com/office/drawing/2014/main" id="{CD7D2BB8-01A3-4CE7-83C1-F3839510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22"/>
            <a:ext cx="12192000" cy="5303102"/>
          </a:xfrm>
          <a:prstGeom prst="rect">
            <a:avLst/>
          </a:prstGeom>
        </p:spPr>
      </p:pic>
    </p:spTree>
    <p:extLst>
      <p:ext uri="{BB962C8B-B14F-4D97-AF65-F5344CB8AC3E}">
        <p14:creationId xmlns:p14="http://schemas.microsoft.com/office/powerpoint/2010/main" val="2791043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D7369AE-DF0E-44D5-98A1-99BD26F8A339}"/>
              </a:ext>
            </a:extLst>
          </p:cNvPr>
          <p:cNvSpPr/>
          <p:nvPr/>
        </p:nvSpPr>
        <p:spPr>
          <a:xfrm>
            <a:off x="4502402" y="444360"/>
            <a:ext cx="6096000" cy="646331"/>
          </a:xfrm>
          <a:prstGeom prst="rect">
            <a:avLst/>
          </a:prstGeom>
        </p:spPr>
        <p:txBody>
          <a:bodyPr>
            <a:spAutoFit/>
          </a:bodyPr>
          <a:lstStyle/>
          <a:p>
            <a:r>
              <a:rPr lang="en-US" dirty="0"/>
              <a:t>codecanyon.net/item/recipe-builder-user-management-system/17527249</a:t>
            </a:r>
          </a:p>
        </p:txBody>
      </p:sp>
      <p:sp>
        <p:nvSpPr>
          <p:cNvPr id="6" name="Rectangle 5">
            <a:extLst>
              <a:ext uri="{FF2B5EF4-FFF2-40B4-BE49-F238E27FC236}">
                <a16:creationId xmlns:a16="http://schemas.microsoft.com/office/drawing/2014/main" id="{53B7BC01-47C7-4672-9BED-E6EB834FD4E2}"/>
              </a:ext>
            </a:extLst>
          </p:cNvPr>
          <p:cNvSpPr/>
          <p:nvPr/>
        </p:nvSpPr>
        <p:spPr>
          <a:xfrm>
            <a:off x="4398433" y="1513617"/>
            <a:ext cx="6096000" cy="646331"/>
          </a:xfrm>
          <a:prstGeom prst="rect">
            <a:avLst/>
          </a:prstGeom>
        </p:spPr>
        <p:txBody>
          <a:bodyPr>
            <a:spAutoFit/>
          </a:bodyPr>
          <a:lstStyle/>
          <a:p>
            <a:r>
              <a:rPr lang="en-US" dirty="0"/>
              <a:t>codecanyon.net/item/project-box-team-management-tool/8103343?s_rank=13</a:t>
            </a:r>
          </a:p>
        </p:txBody>
      </p:sp>
    </p:spTree>
    <p:extLst>
      <p:ext uri="{BB962C8B-B14F-4D97-AF65-F5344CB8AC3E}">
        <p14:creationId xmlns:p14="http://schemas.microsoft.com/office/powerpoint/2010/main" val="261466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Configure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Configure your new project</a:t>
            </a:r>
          </a:p>
          <a:p>
            <a:pPr marL="285750" indent="-285750">
              <a:buFont typeface="Wingdings" panose="05000000000000000000" pitchFamily="2" charset="2"/>
              <a:buChar char="q"/>
            </a:pPr>
            <a:r>
              <a:rPr lang="en-US" dirty="0">
                <a:solidFill>
                  <a:schemeClr val="bg1"/>
                </a:solidFill>
              </a:rPr>
              <a:t>Choose a project name, use Pascal name convention</a:t>
            </a:r>
          </a:p>
          <a:p>
            <a:pPr marL="285750" indent="-285750">
              <a:buFont typeface="Wingdings" panose="05000000000000000000" pitchFamily="2" charset="2"/>
              <a:buChar char="q"/>
            </a:pPr>
            <a:r>
              <a:rPr lang="en-US" dirty="0">
                <a:solidFill>
                  <a:schemeClr val="bg1"/>
                </a:solidFill>
              </a:rPr>
              <a:t>Choose save destination</a:t>
            </a:r>
          </a:p>
          <a:p>
            <a:pPr marL="285750" indent="-285750">
              <a:buFont typeface="Wingdings" panose="05000000000000000000" pitchFamily="2" charset="2"/>
              <a:buChar char="q"/>
            </a:pPr>
            <a:r>
              <a:rPr lang="en-US" dirty="0">
                <a:solidFill>
                  <a:schemeClr val="bg1"/>
                </a:solidFill>
              </a:rPr>
              <a:t>Have check for solution in the same directory</a:t>
            </a:r>
          </a:p>
          <a:p>
            <a:pPr marL="285750" indent="-285750">
              <a:buFont typeface="Wingdings" panose="05000000000000000000" pitchFamily="2" charset="2"/>
              <a:buChar char="q"/>
            </a:pPr>
            <a:r>
              <a:rPr lang="en-US" dirty="0">
                <a:solidFill>
                  <a:schemeClr val="bg1"/>
                </a:solidFill>
              </a:rPr>
              <a:t>Create</a:t>
            </a:r>
          </a:p>
        </p:txBody>
      </p:sp>
      <p:pic>
        <p:nvPicPr>
          <p:cNvPr id="5" name="Picture 4" descr="A screenshot of a cell phone&#10;&#10;Description automatically generated">
            <a:extLst>
              <a:ext uri="{FF2B5EF4-FFF2-40B4-BE49-F238E27FC236}">
                <a16:creationId xmlns:a16="http://schemas.microsoft.com/office/drawing/2014/main" id="{158ACEBB-2F71-44C8-A8BB-B4A4623BE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73" y="317247"/>
            <a:ext cx="5289215" cy="5871029"/>
          </a:xfrm>
          <a:prstGeom prst="rect">
            <a:avLst/>
          </a:prstGeom>
        </p:spPr>
      </p:pic>
    </p:spTree>
    <p:extLst>
      <p:ext uri="{BB962C8B-B14F-4D97-AF65-F5344CB8AC3E}">
        <p14:creationId xmlns:p14="http://schemas.microsoft.com/office/powerpoint/2010/main" val="4040739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3" name="Picture 2" descr="A person standing in front of a computer&#10;&#10;Description automatically generated">
            <a:extLst>
              <a:ext uri="{FF2B5EF4-FFF2-40B4-BE49-F238E27FC236}">
                <a16:creationId xmlns:a16="http://schemas.microsoft.com/office/drawing/2014/main" id="{14B826D3-DB26-4FB0-A69A-730AC717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7"/>
            <a:ext cx="12188952" cy="6847220"/>
          </a:xfrm>
          <a:prstGeom prst="rect">
            <a:avLst/>
          </a:prstGeom>
        </p:spPr>
      </p:pic>
    </p:spTree>
    <p:extLst>
      <p:ext uri="{BB962C8B-B14F-4D97-AF65-F5344CB8AC3E}">
        <p14:creationId xmlns:p14="http://schemas.microsoft.com/office/powerpoint/2010/main" val="645651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5" name="Picture 4" descr="A screenshot of a cell phone&#10;&#10;Description automatically generated">
            <a:extLst>
              <a:ext uri="{FF2B5EF4-FFF2-40B4-BE49-F238E27FC236}">
                <a16:creationId xmlns:a16="http://schemas.microsoft.com/office/drawing/2014/main" id="{305BFD33-B556-49C5-9E51-88E99A0F3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93"/>
            <a:ext cx="11941483" cy="6849414"/>
          </a:xfrm>
          <a:prstGeom prst="rect">
            <a:avLst/>
          </a:prstGeom>
        </p:spPr>
      </p:pic>
      <p:sp>
        <p:nvSpPr>
          <p:cNvPr id="6" name="TextBox 5">
            <a:extLst>
              <a:ext uri="{FF2B5EF4-FFF2-40B4-BE49-F238E27FC236}">
                <a16:creationId xmlns:a16="http://schemas.microsoft.com/office/drawing/2014/main" id="{57CB84C5-4647-4F27-9E17-4F751FD689EA}"/>
              </a:ext>
            </a:extLst>
          </p:cNvPr>
          <p:cNvSpPr txBox="1"/>
          <p:nvPr/>
        </p:nvSpPr>
        <p:spPr>
          <a:xfrm>
            <a:off x="2859934" y="2455479"/>
            <a:ext cx="1254767" cy="369332"/>
          </a:xfrm>
          <a:prstGeom prst="rect">
            <a:avLst/>
          </a:prstGeom>
          <a:solidFill>
            <a:schemeClr val="bg2"/>
          </a:solidFill>
        </p:spPr>
        <p:txBody>
          <a:bodyPr wrap="none" rtlCol="0">
            <a:spAutoFit/>
          </a:bodyPr>
          <a:lstStyle/>
          <a:p>
            <a:r>
              <a:rPr lang="en-US" dirty="0" err="1"/>
              <a:t>ticketTotal</a:t>
            </a:r>
            <a:endParaRPr lang="en-US" dirty="0"/>
          </a:p>
        </p:txBody>
      </p:sp>
      <p:sp>
        <p:nvSpPr>
          <p:cNvPr id="14" name="TextBox 13">
            <a:extLst>
              <a:ext uri="{FF2B5EF4-FFF2-40B4-BE49-F238E27FC236}">
                <a16:creationId xmlns:a16="http://schemas.microsoft.com/office/drawing/2014/main" id="{51D970A9-86F3-446B-9CEB-BF7F4A06FA6F}"/>
              </a:ext>
            </a:extLst>
          </p:cNvPr>
          <p:cNvSpPr txBox="1"/>
          <p:nvPr/>
        </p:nvSpPr>
        <p:spPr>
          <a:xfrm>
            <a:off x="4294118" y="2455479"/>
            <a:ext cx="2874826" cy="369332"/>
          </a:xfrm>
          <a:prstGeom prst="rect">
            <a:avLst/>
          </a:prstGeom>
          <a:solidFill>
            <a:schemeClr val="bg2"/>
          </a:solidFill>
        </p:spPr>
        <p:txBody>
          <a:bodyPr wrap="none" rtlCol="0">
            <a:spAutoFit/>
          </a:bodyPr>
          <a:lstStyle/>
          <a:p>
            <a:r>
              <a:rPr lang="en-US" dirty="0" err="1"/>
              <a:t>ticketTotalReportedToday</a:t>
            </a:r>
            <a:endParaRPr lang="en-US" dirty="0"/>
          </a:p>
        </p:txBody>
      </p:sp>
      <p:sp>
        <p:nvSpPr>
          <p:cNvPr id="16" name="TextBox 15">
            <a:extLst>
              <a:ext uri="{FF2B5EF4-FFF2-40B4-BE49-F238E27FC236}">
                <a16:creationId xmlns:a16="http://schemas.microsoft.com/office/drawing/2014/main" id="{1FD57CD6-52A8-495C-8BE2-59C46C8FD947}"/>
              </a:ext>
            </a:extLst>
          </p:cNvPr>
          <p:cNvSpPr txBox="1"/>
          <p:nvPr/>
        </p:nvSpPr>
        <p:spPr>
          <a:xfrm>
            <a:off x="7497835" y="2459004"/>
            <a:ext cx="1357103" cy="369332"/>
          </a:xfrm>
          <a:prstGeom prst="rect">
            <a:avLst/>
          </a:prstGeom>
          <a:solidFill>
            <a:schemeClr val="bg2"/>
          </a:solidFill>
        </p:spPr>
        <p:txBody>
          <a:bodyPr wrap="none" rtlCol="0">
            <a:spAutoFit/>
          </a:bodyPr>
          <a:lstStyle/>
          <a:p>
            <a:r>
              <a:rPr lang="en-US" dirty="0" err="1"/>
              <a:t>ticketOpen</a:t>
            </a:r>
            <a:endParaRPr lang="en-US" dirty="0"/>
          </a:p>
        </p:txBody>
      </p:sp>
      <p:sp>
        <p:nvSpPr>
          <p:cNvPr id="18" name="TextBox 17">
            <a:extLst>
              <a:ext uri="{FF2B5EF4-FFF2-40B4-BE49-F238E27FC236}">
                <a16:creationId xmlns:a16="http://schemas.microsoft.com/office/drawing/2014/main" id="{BA29874C-047E-4EE2-B61F-6CA1462F0B0D}"/>
              </a:ext>
            </a:extLst>
          </p:cNvPr>
          <p:cNvSpPr txBox="1"/>
          <p:nvPr/>
        </p:nvSpPr>
        <p:spPr>
          <a:xfrm>
            <a:off x="9521538" y="2455479"/>
            <a:ext cx="1945789" cy="369332"/>
          </a:xfrm>
          <a:prstGeom prst="rect">
            <a:avLst/>
          </a:prstGeom>
          <a:solidFill>
            <a:schemeClr val="bg2"/>
          </a:solidFill>
        </p:spPr>
        <p:txBody>
          <a:bodyPr wrap="none" rtlCol="0">
            <a:spAutoFit/>
          </a:bodyPr>
          <a:lstStyle/>
          <a:p>
            <a:r>
              <a:rPr lang="en-US" dirty="0" err="1"/>
              <a:t>ticketCompleted</a:t>
            </a:r>
            <a:endParaRPr lang="en-US" dirty="0"/>
          </a:p>
        </p:txBody>
      </p:sp>
    </p:spTree>
    <p:extLst>
      <p:ext uri="{BB962C8B-B14F-4D97-AF65-F5344CB8AC3E}">
        <p14:creationId xmlns:p14="http://schemas.microsoft.com/office/powerpoint/2010/main" val="1067108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fontScale="90000"/>
          </a:bodyPr>
          <a:lstStyle/>
          <a:p>
            <a:pPr algn="ctr"/>
            <a:r>
              <a:rPr lang="en-US" sz="4400" kern="1200" dirty="0">
                <a:solidFill>
                  <a:srgbClr val="FFFFFF"/>
                </a:solidFill>
                <a:latin typeface="+mj-lt"/>
                <a:ea typeface="+mj-ea"/>
                <a:cs typeface="+mj-cs"/>
              </a:rPr>
              <a:t>Change Back Color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BackColor</a:t>
            </a:r>
          </a:p>
          <a:p>
            <a:pPr marL="285750" indent="-285750">
              <a:buFont typeface="Wingdings" panose="05000000000000000000" pitchFamily="2" charset="2"/>
              <a:buChar char="q"/>
            </a:pPr>
            <a:r>
              <a:rPr lang="en-US" dirty="0">
                <a:solidFill>
                  <a:schemeClr val="bg1"/>
                </a:solidFill>
              </a:rPr>
              <a:t>Use drop down and select ScrollBar</a:t>
            </a:r>
          </a:p>
        </p:txBody>
      </p:sp>
      <p:pic>
        <p:nvPicPr>
          <p:cNvPr id="10" name="Picture 9" descr="A screenshot of a cell phone&#10;&#10;Description automatically generated">
            <a:extLst>
              <a:ext uri="{FF2B5EF4-FFF2-40B4-BE49-F238E27FC236}">
                <a16:creationId xmlns:a16="http://schemas.microsoft.com/office/drawing/2014/main" id="{355BC81E-3105-45DE-A1F3-7B6D0B3605D1}"/>
              </a:ext>
            </a:extLst>
          </p:cNvPr>
          <p:cNvPicPr>
            <a:picLocks noChangeAspect="1"/>
          </p:cNvPicPr>
          <p:nvPr/>
        </p:nvPicPr>
        <p:blipFill rotWithShape="1">
          <a:blip r:embed="rId2">
            <a:extLst>
              <a:ext uri="{28A0092B-C50C-407E-A947-70E740481C1C}">
                <a14:useLocalDpi xmlns:a14="http://schemas.microsoft.com/office/drawing/2010/main" val="0"/>
              </a:ext>
            </a:extLst>
          </a:blip>
          <a:srcRect l="30476" t="17018" r="38950" b="50259"/>
          <a:stretch/>
        </p:blipFill>
        <p:spPr>
          <a:xfrm>
            <a:off x="-11442" y="4292"/>
            <a:ext cx="11645277" cy="6534619"/>
          </a:xfrm>
          <a:prstGeom prst="rect">
            <a:avLst/>
          </a:prstGeom>
        </p:spPr>
      </p:pic>
    </p:spTree>
    <p:extLst>
      <p:ext uri="{BB962C8B-B14F-4D97-AF65-F5344CB8AC3E}">
        <p14:creationId xmlns:p14="http://schemas.microsoft.com/office/powerpoint/2010/main" val="3331411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06E60106-416B-42D2-84A8-EDCA84BC386E}"/>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18" r="31072"/>
          <a:stretch/>
        </p:blipFill>
        <p:spPr>
          <a:xfrm>
            <a:off x="123536" y="-4297"/>
            <a:ext cx="5972464" cy="67573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4064E55-183A-44BC-A062-96D6DBFE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755" y="319088"/>
            <a:ext cx="3347090" cy="284502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02CD36A-B698-43B0-9529-4087E46AD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147" y="3072498"/>
            <a:ext cx="4352853" cy="3558031"/>
          </a:xfrm>
          <a:prstGeom prst="rect">
            <a:avLst/>
          </a:prstGeom>
        </p:spPr>
      </p:pic>
    </p:spTree>
    <p:extLst>
      <p:ext uri="{BB962C8B-B14F-4D97-AF65-F5344CB8AC3E}">
        <p14:creationId xmlns:p14="http://schemas.microsoft.com/office/powerpoint/2010/main" val="122758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B52DFBF-1B78-4AA4-B38D-8E187F6CF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1" y="-4297"/>
            <a:ext cx="6201291" cy="3857659"/>
          </a:xfrm>
          <a:prstGeom prst="rect">
            <a:avLst/>
          </a:prstGeom>
        </p:spPr>
      </p:pic>
    </p:spTree>
    <p:extLst>
      <p:ext uri="{BB962C8B-B14F-4D97-AF65-F5344CB8AC3E}">
        <p14:creationId xmlns:p14="http://schemas.microsoft.com/office/powerpoint/2010/main" val="190531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Window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design</a:t>
            </a:r>
          </a:p>
          <a:p>
            <a:pPr marL="285750" indent="-285750">
              <a:buFont typeface="Wingdings" panose="05000000000000000000" pitchFamily="2" charset="2"/>
              <a:buChar char="q"/>
            </a:pPr>
            <a:r>
              <a:rPr lang="en-US" dirty="0">
                <a:solidFill>
                  <a:schemeClr val="bg1"/>
                </a:solidFill>
              </a:rPr>
              <a:t>Find the design name and rename it using camel case convention</a:t>
            </a:r>
          </a:p>
        </p:txBody>
      </p:sp>
      <p:pic>
        <p:nvPicPr>
          <p:cNvPr id="5" name="Picture 4" descr="A screenshot of a computer screen&#10;&#10;Description automatically generated">
            <a:extLst>
              <a:ext uri="{FF2B5EF4-FFF2-40B4-BE49-F238E27FC236}">
                <a16:creationId xmlns:a16="http://schemas.microsoft.com/office/drawing/2014/main" id="{7258FFA2-97FB-48CC-A294-0D2160C3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070336"/>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1202" y="2577242"/>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55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Rename Text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Rename the text</a:t>
            </a:r>
          </a:p>
          <a:p>
            <a:pPr marL="285750" indent="-285750">
              <a:buFont typeface="Wingdings" panose="05000000000000000000" pitchFamily="2" charset="2"/>
              <a:buChar char="q"/>
            </a:pPr>
            <a:r>
              <a:rPr lang="en-US" dirty="0">
                <a:solidFill>
                  <a:schemeClr val="bg1"/>
                </a:solidFill>
              </a:rPr>
              <a:t>Find the text and rename it using Pascal case convention</a:t>
            </a:r>
          </a:p>
        </p:txBody>
      </p:sp>
      <p:pic>
        <p:nvPicPr>
          <p:cNvPr id="3" name="Picture 2" descr="A screenshot of a computer screen&#10;&#10;Description automatically generated">
            <a:extLst>
              <a:ext uri="{FF2B5EF4-FFF2-40B4-BE49-F238E27FC236}">
                <a16:creationId xmlns:a16="http://schemas.microsoft.com/office/drawing/2014/main" id="{214B0969-87B5-45CF-9BDF-4D11FEC02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92" y="1064000"/>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888872" y="3148756"/>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Border</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Border Style</a:t>
            </a:r>
          </a:p>
          <a:p>
            <a:pPr marL="285750" indent="-285750">
              <a:buFont typeface="Wingdings" panose="05000000000000000000" pitchFamily="2" charset="2"/>
              <a:buChar char="q"/>
            </a:pPr>
            <a:r>
              <a:rPr lang="en-US" dirty="0">
                <a:solidFill>
                  <a:schemeClr val="bg1"/>
                </a:solidFill>
              </a:rPr>
              <a:t>Change to None</a:t>
            </a:r>
          </a:p>
        </p:txBody>
      </p:sp>
      <p:pic>
        <p:nvPicPr>
          <p:cNvPr id="5" name="Picture 4" descr="A screenshot of a computer screen&#10;&#10;Description automatically generated">
            <a:extLst>
              <a:ext uri="{FF2B5EF4-FFF2-40B4-BE49-F238E27FC236}">
                <a16:creationId xmlns:a16="http://schemas.microsoft.com/office/drawing/2014/main" id="{42C0250D-3B9C-4DB5-B015-A8C13A1C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985" y="1223027"/>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8933079" y="3029855"/>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132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81C84E-BE54-470C-A17E-4A222F9B2BDA}"/>
              </a:ext>
            </a:extLst>
          </p:cNvPr>
          <p:cNvSpPr>
            <a:spLocks noGrp="1"/>
          </p:cNvSpPr>
          <p:nvPr>
            <p:ph type="title"/>
          </p:nvPr>
        </p:nvSpPr>
        <p:spPr>
          <a:xfrm>
            <a:off x="0" y="444360"/>
            <a:ext cx="4167268" cy="1019742"/>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Change Size</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CC886688-5637-4B42-B1E4-17FA4A9EE931}"/>
              </a:ext>
            </a:extLst>
          </p:cNvPr>
          <p:cNvSpPr>
            <a:spLocks noGrp="1"/>
          </p:cNvSpPr>
          <p:nvPr>
            <p:ph type="body" sz="half" idx="2"/>
          </p:nvPr>
        </p:nvSpPr>
        <p:spPr>
          <a:xfrm>
            <a:off x="129898" y="1904169"/>
            <a:ext cx="3932237" cy="3811588"/>
          </a:xfrm>
        </p:spPr>
        <p:txBody>
          <a:bodyPr/>
          <a:lstStyle/>
          <a:p>
            <a:r>
              <a:rPr lang="en-US" dirty="0">
                <a:solidFill>
                  <a:schemeClr val="bg1"/>
                </a:solidFill>
              </a:rPr>
              <a:t>Change Window Size</a:t>
            </a:r>
          </a:p>
          <a:p>
            <a:pPr marL="285750" indent="-285750">
              <a:buFont typeface="Wingdings" panose="05000000000000000000" pitchFamily="2" charset="2"/>
              <a:buChar char="q"/>
            </a:pPr>
            <a:r>
              <a:rPr lang="en-US" dirty="0">
                <a:solidFill>
                  <a:schemeClr val="bg1"/>
                </a:solidFill>
              </a:rPr>
              <a:t>Change to 1135, 610</a:t>
            </a:r>
          </a:p>
          <a:p>
            <a:pPr marL="285750" indent="-285750">
              <a:buFont typeface="Wingdings" panose="05000000000000000000" pitchFamily="2" charset="2"/>
              <a:buChar char="q"/>
            </a:pPr>
            <a:r>
              <a:rPr lang="en-US" dirty="0">
                <a:solidFill>
                  <a:schemeClr val="bg1"/>
                </a:solidFill>
              </a:rPr>
              <a:t>This is in pixels</a:t>
            </a:r>
          </a:p>
        </p:txBody>
      </p:sp>
      <p:pic>
        <p:nvPicPr>
          <p:cNvPr id="3" name="Picture 2" descr="A screenshot of a computer screen&#10;&#10;Description automatically generated">
            <a:extLst>
              <a:ext uri="{FF2B5EF4-FFF2-40B4-BE49-F238E27FC236}">
                <a16:creationId xmlns:a16="http://schemas.microsoft.com/office/drawing/2014/main" id="{76C6D251-8BC9-4C45-B953-217ADD0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30" y="1149265"/>
            <a:ext cx="7952883" cy="4169512"/>
          </a:xfrm>
          <a:prstGeom prst="rect">
            <a:avLst/>
          </a:prstGeom>
        </p:spPr>
      </p:pic>
      <p:sp>
        <p:nvSpPr>
          <p:cNvPr id="12" name="Arrow: Left 11">
            <a:extLst>
              <a:ext uri="{FF2B5EF4-FFF2-40B4-BE49-F238E27FC236}">
                <a16:creationId xmlns:a16="http://schemas.microsoft.com/office/drawing/2014/main" id="{F12776A8-2FE8-4606-A319-201EDDB5DEFC}"/>
              </a:ext>
            </a:extLst>
          </p:cNvPr>
          <p:cNvSpPr/>
          <p:nvPr/>
        </p:nvSpPr>
        <p:spPr>
          <a:xfrm rot="10800000">
            <a:off x="9018804" y="3234021"/>
            <a:ext cx="1146628" cy="798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762562"/>
      </p:ext>
    </p:extLst>
  </p:cSld>
  <p:clrMapOvr>
    <a:masterClrMapping/>
  </p:clrMapOvr>
</p:sld>
</file>

<file path=ppt/theme/theme1.xml><?xml version="1.0" encoding="utf-8"?>
<a:theme xmlns:a="http://schemas.openxmlformats.org/drawingml/2006/main" name="ShapesVTI">
  <a:themeElements>
    <a:clrScheme name="AnalogousFromRegularSeedRightStep">
      <a:dk1>
        <a:srgbClr val="000000"/>
      </a:dk1>
      <a:lt1>
        <a:srgbClr val="FFFFFF"/>
      </a:lt1>
      <a:dk2>
        <a:srgbClr val="242D41"/>
      </a:dk2>
      <a:lt2>
        <a:srgbClr val="E8E3E2"/>
      </a:lt2>
      <a:accent1>
        <a:srgbClr val="23ADDC"/>
      </a:accent1>
      <a:accent2>
        <a:srgbClr val="1756D5"/>
      </a:accent2>
      <a:accent3>
        <a:srgbClr val="483AE9"/>
      </a:accent3>
      <a:accent4>
        <a:srgbClr val="7C21D7"/>
      </a:accent4>
      <a:accent5>
        <a:srgbClr val="D729E7"/>
      </a:accent5>
      <a:accent6>
        <a:srgbClr val="D51796"/>
      </a:accent6>
      <a:hlink>
        <a:srgbClr val="BF5F3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1011</Words>
  <Application>Microsoft Office PowerPoint</Application>
  <PresentationFormat>Widescreen</PresentationFormat>
  <Paragraphs>218</Paragraphs>
  <Slides>54</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Arial Nova Light</vt:lpstr>
      <vt:lpstr>Avenir Next LT Pro</vt:lpstr>
      <vt:lpstr>Calibri</vt:lpstr>
      <vt:lpstr>Tw Cen MT</vt:lpstr>
      <vt:lpstr>Wingdings</vt:lpstr>
      <vt:lpstr>ShapesVTI</vt:lpstr>
      <vt:lpstr>PowerPoint Presentation</vt:lpstr>
      <vt:lpstr>A  STEP-by-STEP Build of this project</vt:lpstr>
      <vt:lpstr>Start Visual Studio</vt:lpstr>
      <vt:lpstr>Select Template</vt:lpstr>
      <vt:lpstr>Configure </vt:lpstr>
      <vt:lpstr>Rename Window</vt:lpstr>
      <vt:lpstr>Rename Text</vt:lpstr>
      <vt:lpstr>Change Border</vt:lpstr>
      <vt:lpstr>Change Size</vt:lpstr>
      <vt:lpstr>Change Back Color</vt:lpstr>
      <vt:lpstr>Add Menu Strip</vt:lpstr>
      <vt:lpstr>Add Menu Names</vt:lpstr>
      <vt:lpstr>Rename Menu Strip</vt:lpstr>
      <vt:lpstr>Change Font</vt:lpstr>
      <vt:lpstr>Change Padding</vt:lpstr>
      <vt:lpstr>Add Panel</vt:lpstr>
      <vt:lpstr>Rename Panel</vt:lpstr>
      <vt:lpstr>Add Button</vt:lpstr>
      <vt:lpstr>Resize Panel</vt:lpstr>
      <vt:lpstr>Change Back Color</vt:lpstr>
      <vt:lpstr>Add a label</vt:lpstr>
      <vt:lpstr>Change Font</vt:lpstr>
      <vt:lpstr>Rename Text</vt:lpstr>
      <vt:lpstr>Change Text Color</vt:lpstr>
      <vt:lpstr>Add Label</vt:lpstr>
      <vt:lpstr>Change Text Color</vt:lpstr>
      <vt:lpstr>Change Label Text</vt:lpstr>
      <vt:lpstr>Change Label Text</vt:lpstr>
      <vt:lpstr>Add Label</vt:lpstr>
      <vt:lpstr>Rename Label</vt:lpstr>
      <vt:lpstr>Rename Label</vt:lpstr>
      <vt:lpstr>Change Font</vt:lpstr>
      <vt:lpstr>Change Font Color</vt:lpstr>
      <vt:lpstr>Re-position</vt:lpstr>
      <vt:lpstr>Add Panel</vt:lpstr>
      <vt:lpstr>Re-size the panel</vt:lpstr>
      <vt:lpstr>Change Panel Color</vt:lpstr>
      <vt:lpstr>Rename the panel</vt:lpstr>
      <vt:lpstr>Add Label</vt:lpstr>
      <vt:lpstr>Rename Label</vt:lpstr>
      <vt:lpstr>Change Font</vt:lpstr>
      <vt:lpstr>16:14</vt:lpstr>
      <vt:lpstr>Add Label</vt:lpstr>
      <vt:lpstr>Add Label</vt:lpstr>
      <vt:lpstr>Add Label</vt:lpstr>
      <vt:lpstr>Add Label</vt:lpstr>
      <vt:lpstr>Change Back Color</vt:lpstr>
      <vt:lpstr>Change Back Color</vt:lpstr>
      <vt:lpstr>PowerPoint Presentation</vt:lpstr>
      <vt:lpstr>Change Back Color</vt:lpstr>
      <vt:lpstr>Change Back Color</vt:lpstr>
      <vt:lpstr>Change Back Color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Silcott</dc:creator>
  <cp:lastModifiedBy>James Silcott</cp:lastModifiedBy>
  <cp:revision>39</cp:revision>
  <dcterms:created xsi:type="dcterms:W3CDTF">2020-07-13T11:04:50Z</dcterms:created>
  <dcterms:modified xsi:type="dcterms:W3CDTF">2020-07-14T11:49:39Z</dcterms:modified>
</cp:coreProperties>
</file>